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8" r:id="rId2"/>
    <p:sldId id="284" r:id="rId3"/>
    <p:sldId id="285" r:id="rId4"/>
    <p:sldId id="296" r:id="rId5"/>
    <p:sldId id="286" r:id="rId6"/>
    <p:sldId id="297" r:id="rId7"/>
    <p:sldId id="295" r:id="rId8"/>
    <p:sldId id="294" r:id="rId9"/>
    <p:sldId id="298" r:id="rId10"/>
    <p:sldId id="287" r:id="rId11"/>
  </p:sldIdLst>
  <p:sldSz cx="12192000" cy="6858000"/>
  <p:notesSz cx="6888163" cy="10018713"/>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7" autoAdjust="0"/>
    <p:restoredTop sz="95252" autoAdjust="0"/>
  </p:normalViewPr>
  <p:slideViewPr>
    <p:cSldViewPr snapToGrid="0">
      <p:cViewPr varScale="1">
        <p:scale>
          <a:sx n="134" d="100"/>
          <a:sy n="134" d="100"/>
        </p:scale>
        <p:origin x="65" y="12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73" d="100"/>
          <a:sy n="73" d="100"/>
        </p:scale>
        <p:origin x="1938" y="2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84871" cy="502676"/>
          </a:xfrm>
          <a:prstGeom prst="rect">
            <a:avLst/>
          </a:prstGeom>
        </p:spPr>
        <p:txBody>
          <a:bodyPr vert="horz" lIns="96606" tIns="48303" rIns="96606" bIns="48303" rtlCol="0"/>
          <a:lstStyle>
            <a:lvl1pPr algn="l">
              <a:defRPr sz="1300"/>
            </a:lvl1pPr>
          </a:lstStyle>
          <a:p>
            <a:pPr rtl="0"/>
            <a:endParaRPr lang="de-DE"/>
          </a:p>
        </p:txBody>
      </p:sp>
      <p:sp>
        <p:nvSpPr>
          <p:cNvPr id="3" name="Datumsplatzhalter 2"/>
          <p:cNvSpPr>
            <a:spLocks noGrp="1"/>
          </p:cNvSpPr>
          <p:nvPr>
            <p:ph type="dt" sz="quarter" idx="1"/>
          </p:nvPr>
        </p:nvSpPr>
        <p:spPr>
          <a:xfrm>
            <a:off x="3901699" y="0"/>
            <a:ext cx="2984871" cy="502676"/>
          </a:xfrm>
          <a:prstGeom prst="rect">
            <a:avLst/>
          </a:prstGeom>
        </p:spPr>
        <p:txBody>
          <a:bodyPr vert="horz" lIns="96606" tIns="48303" rIns="96606" bIns="48303" rtlCol="0"/>
          <a:lstStyle>
            <a:lvl1pPr algn="r">
              <a:defRPr sz="1300"/>
            </a:lvl1pPr>
          </a:lstStyle>
          <a:p>
            <a:pPr rtl="0"/>
            <a:fld id="{80650309-1F0A-498D-A4E6-08217D47D008}" type="datetime1">
              <a:rPr lang="de-DE" smtClean="0"/>
              <a:t>15.03.2023</a:t>
            </a:fld>
            <a:endParaRPr lang="de-DE"/>
          </a:p>
        </p:txBody>
      </p:sp>
      <p:sp>
        <p:nvSpPr>
          <p:cNvPr id="4" name="Fußzeilenplatzhalter 3"/>
          <p:cNvSpPr>
            <a:spLocks noGrp="1"/>
          </p:cNvSpPr>
          <p:nvPr>
            <p:ph type="ftr" sz="quarter" idx="2"/>
          </p:nvPr>
        </p:nvSpPr>
        <p:spPr>
          <a:xfrm>
            <a:off x="1" y="9516039"/>
            <a:ext cx="2984871" cy="502674"/>
          </a:xfrm>
          <a:prstGeom prst="rect">
            <a:avLst/>
          </a:prstGeom>
        </p:spPr>
        <p:txBody>
          <a:bodyPr vert="horz" lIns="96606" tIns="48303" rIns="96606" bIns="48303" rtlCol="0" anchor="b"/>
          <a:lstStyle>
            <a:lvl1pPr algn="l">
              <a:defRPr sz="1300"/>
            </a:lvl1pPr>
          </a:lstStyle>
          <a:p>
            <a:pPr rtl="0"/>
            <a:endParaRPr lang="de-DE"/>
          </a:p>
        </p:txBody>
      </p:sp>
      <p:sp>
        <p:nvSpPr>
          <p:cNvPr id="5" name="Foliennummernplatzhalter 4"/>
          <p:cNvSpPr>
            <a:spLocks noGrp="1"/>
          </p:cNvSpPr>
          <p:nvPr>
            <p:ph type="sldNum" sz="quarter" idx="3"/>
          </p:nvPr>
        </p:nvSpPr>
        <p:spPr>
          <a:xfrm>
            <a:off x="3901699" y="9516039"/>
            <a:ext cx="2984871" cy="502674"/>
          </a:xfrm>
          <a:prstGeom prst="rect">
            <a:avLst/>
          </a:prstGeom>
        </p:spPr>
        <p:txBody>
          <a:bodyPr vert="horz" lIns="96606" tIns="48303" rIns="96606" bIns="48303" rtlCol="0" anchor="b"/>
          <a:lstStyle>
            <a:lvl1pPr algn="r">
              <a:defRPr sz="1300"/>
            </a:lvl1pPr>
          </a:lstStyle>
          <a:p>
            <a:pPr rtl="0"/>
            <a:fld id="{B828588A-5C4E-401A-AECC-B6F63A9DE965}" type="slidenum">
              <a:rPr lang="de-DE"/>
              <a:t>‹Nr.›</a:t>
            </a:fld>
            <a:endParaRPr lang="de-DE"/>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84871" cy="502676"/>
          </a:xfrm>
          <a:prstGeom prst="rect">
            <a:avLst/>
          </a:prstGeom>
        </p:spPr>
        <p:txBody>
          <a:bodyPr vert="horz" lIns="96606" tIns="48303" rIns="96606" bIns="48303" rtlCol="0"/>
          <a:lstStyle>
            <a:lvl1pPr algn="l">
              <a:defRPr sz="1300"/>
            </a:lvl1pPr>
          </a:lstStyle>
          <a:p>
            <a:pPr rtl="0"/>
            <a:endParaRPr lang="de-DE" noProof="0"/>
          </a:p>
        </p:txBody>
      </p:sp>
      <p:sp>
        <p:nvSpPr>
          <p:cNvPr id="3" name="Datumsplatzhalter 2"/>
          <p:cNvSpPr>
            <a:spLocks noGrp="1"/>
          </p:cNvSpPr>
          <p:nvPr>
            <p:ph type="dt" idx="1"/>
          </p:nvPr>
        </p:nvSpPr>
        <p:spPr>
          <a:xfrm>
            <a:off x="3901699" y="0"/>
            <a:ext cx="2984871" cy="502676"/>
          </a:xfrm>
          <a:prstGeom prst="rect">
            <a:avLst/>
          </a:prstGeom>
        </p:spPr>
        <p:txBody>
          <a:bodyPr vert="horz" lIns="96606" tIns="48303" rIns="96606" bIns="48303" rtlCol="0"/>
          <a:lstStyle>
            <a:lvl1pPr algn="r">
              <a:defRPr sz="1300"/>
            </a:lvl1pPr>
          </a:lstStyle>
          <a:p>
            <a:pPr rtl="0"/>
            <a:fld id="{30B74664-F14C-4A19-B6FA-BAEA1FA0ADBB}" type="datetime1">
              <a:rPr lang="de-DE" noProof="0" smtClean="0"/>
              <a:t>15.03.2023</a:t>
            </a:fld>
            <a:endParaRPr lang="de-DE" noProof="0"/>
          </a:p>
        </p:txBody>
      </p:sp>
      <p:sp>
        <p:nvSpPr>
          <p:cNvPr id="4" name="Folienbildplatzhalter 3"/>
          <p:cNvSpPr>
            <a:spLocks noGrp="1" noRot="1" noChangeAspect="1"/>
          </p:cNvSpPr>
          <p:nvPr>
            <p:ph type="sldImg" idx="2"/>
          </p:nvPr>
        </p:nvSpPr>
        <p:spPr>
          <a:xfrm>
            <a:off x="438150" y="1252538"/>
            <a:ext cx="6011863" cy="3381375"/>
          </a:xfrm>
          <a:prstGeom prst="rect">
            <a:avLst/>
          </a:prstGeom>
          <a:noFill/>
          <a:ln w="12700">
            <a:solidFill>
              <a:prstClr val="black"/>
            </a:solidFill>
          </a:ln>
        </p:spPr>
        <p:txBody>
          <a:bodyPr vert="horz" lIns="96606" tIns="48303" rIns="96606" bIns="48303" rtlCol="0" anchor="ctr"/>
          <a:lstStyle/>
          <a:p>
            <a:pPr rtl="0"/>
            <a:endParaRPr lang="de-DE" noProof="0"/>
          </a:p>
        </p:txBody>
      </p:sp>
      <p:sp>
        <p:nvSpPr>
          <p:cNvPr id="5" name="Notizenplatzhalt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rtl="0"/>
            <a:r>
              <a:rPr lang="de-DE" noProof="0" dirty="0"/>
              <a:t>Textmasterformat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6" name="Fußzeilenplatzhalter 5"/>
          <p:cNvSpPr>
            <a:spLocks noGrp="1"/>
          </p:cNvSpPr>
          <p:nvPr>
            <p:ph type="ftr" sz="quarter" idx="4"/>
          </p:nvPr>
        </p:nvSpPr>
        <p:spPr>
          <a:xfrm>
            <a:off x="1" y="9516039"/>
            <a:ext cx="2984871" cy="502674"/>
          </a:xfrm>
          <a:prstGeom prst="rect">
            <a:avLst/>
          </a:prstGeom>
        </p:spPr>
        <p:txBody>
          <a:bodyPr vert="horz" lIns="96606" tIns="48303" rIns="96606" bIns="48303" rtlCol="0" anchor="b"/>
          <a:lstStyle>
            <a:lvl1pPr algn="l">
              <a:defRPr sz="1300"/>
            </a:lvl1pPr>
          </a:lstStyle>
          <a:p>
            <a:pPr rtl="0"/>
            <a:endParaRPr lang="de-DE" noProof="0" dirty="0"/>
          </a:p>
        </p:txBody>
      </p:sp>
      <p:sp>
        <p:nvSpPr>
          <p:cNvPr id="7" name="Foliennummernplatzhalter 6"/>
          <p:cNvSpPr>
            <a:spLocks noGrp="1"/>
          </p:cNvSpPr>
          <p:nvPr>
            <p:ph type="sldNum" sz="quarter" idx="5"/>
          </p:nvPr>
        </p:nvSpPr>
        <p:spPr>
          <a:xfrm>
            <a:off x="3901699" y="9516039"/>
            <a:ext cx="2984871" cy="502674"/>
          </a:xfrm>
          <a:prstGeom prst="rect">
            <a:avLst/>
          </a:prstGeom>
        </p:spPr>
        <p:txBody>
          <a:bodyPr vert="horz" lIns="96606" tIns="48303" rIns="96606" bIns="48303" rtlCol="0" anchor="b"/>
          <a:lstStyle>
            <a:lvl1pPr algn="r">
              <a:defRPr sz="1300"/>
            </a:lvl1pPr>
          </a:lstStyle>
          <a:p>
            <a:pPr rtl="0"/>
            <a:fld id="{77542409-6A04-4DC6-AC3A-D3758287A8F2}" type="slidenum">
              <a:rPr lang="de-DE" noProof="0"/>
              <a:t>‹Nr.›</a:t>
            </a:fld>
            <a:endParaRPr lang="de-DE" noProof="0" dirty="0"/>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endParaRPr lang="de-DE" noProof="0" dirty="0"/>
          </a:p>
        </p:txBody>
      </p:sp>
      <p:sp>
        <p:nvSpPr>
          <p:cNvPr id="4" name="Foliennummernplatzhalter 3"/>
          <p:cNvSpPr>
            <a:spLocks noGrp="1"/>
          </p:cNvSpPr>
          <p:nvPr>
            <p:ph type="sldNum" sz="quarter" idx="10"/>
          </p:nvPr>
        </p:nvSpPr>
        <p:spPr/>
        <p:txBody>
          <a:bodyPr rtlCol="0"/>
          <a:lstStyle/>
          <a:p>
            <a:pPr rtl="0"/>
            <a:fld id="{77542409-6A04-4DC6-AC3A-D3758287A8F2}" type="slidenum">
              <a:rPr lang="en-US" smtClean="0"/>
              <a:t>1</a:t>
            </a:fld>
            <a:endParaRPr lang="en-US"/>
          </a:p>
        </p:txBody>
      </p:sp>
    </p:spTree>
    <p:extLst>
      <p:ext uri="{BB962C8B-B14F-4D97-AF65-F5344CB8AC3E}">
        <p14:creationId xmlns:p14="http://schemas.microsoft.com/office/powerpoint/2010/main" val="33008298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9" name="Rechteck 8"/>
          <p:cNvSpPr/>
          <p:nvPr/>
        </p:nvSpPr>
        <p:spPr>
          <a:xfrm>
            <a:off x="1600200" y="0"/>
            <a:ext cx="5029200" cy="5943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2" name="Titel 1"/>
          <p:cNvSpPr>
            <a:spLocks noGrp="1"/>
          </p:cNvSpPr>
          <p:nvPr>
            <p:ph type="ctrTitle" hasCustomPrompt="1"/>
          </p:nvPr>
        </p:nvSpPr>
        <p:spPr>
          <a:xfrm>
            <a:off x="1751777" y="3019706"/>
            <a:ext cx="4846320" cy="2387600"/>
          </a:xfrm>
        </p:spPr>
        <p:txBody>
          <a:bodyPr rtlCol="0" anchor="b">
            <a:normAutofit/>
          </a:bodyPr>
          <a:lstStyle>
            <a:lvl1pPr algn="l">
              <a:lnSpc>
                <a:spcPct val="90000"/>
              </a:lnSpc>
              <a:defRPr sz="4800">
                <a:solidFill>
                  <a:schemeClr val="bg1"/>
                </a:solidFill>
              </a:defRPr>
            </a:lvl1pPr>
          </a:lstStyle>
          <a:p>
            <a:pPr rtl="0"/>
            <a:r>
              <a:rPr lang="de-DE" noProof="0"/>
              <a:t>Titelmasterformat durch Klicken bearbeiten</a:t>
            </a:r>
          </a:p>
        </p:txBody>
      </p:sp>
      <p:sp>
        <p:nvSpPr>
          <p:cNvPr id="3" name="Untertitel 2"/>
          <p:cNvSpPr>
            <a:spLocks noGrp="1"/>
          </p:cNvSpPr>
          <p:nvPr>
            <p:ph type="subTitle" idx="1" hasCustomPrompt="1"/>
          </p:nvPr>
        </p:nvSpPr>
        <p:spPr>
          <a:xfrm>
            <a:off x="1751777" y="5381894"/>
            <a:ext cx="4846320" cy="448056"/>
          </a:xfrm>
        </p:spPr>
        <p:txBody>
          <a:bodyPr rtlCol="0">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Formatvorlage des Untertitelmasters durch Klicken bearbeiten</a:t>
            </a:r>
          </a:p>
        </p:txBody>
      </p:sp>
      <p:pic>
        <p:nvPicPr>
          <p:cNvPr id="8" name="Bild 7" descr="Bauschige weiße Wolken in tiefblauem Himmel"/>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pic>
        <p:nvPicPr>
          <p:cNvPr id="10" name="Bild 9" descr="Nahaufnahme eines Pflanzenschösslings"/>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Bild 10" descr="Wellen"/>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Tree>
    <p:extLst>
      <p:ext uri="{BB962C8B-B14F-4D97-AF65-F5344CB8AC3E}">
        <p14:creationId xmlns:p14="http://schemas.microsoft.com/office/powerpoint/2010/main" val="69873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e-DE" noProof="0"/>
              <a:t>Titelmasterformat durch Klicken bearbeiten</a:t>
            </a:r>
          </a:p>
        </p:txBody>
      </p:sp>
      <p:sp>
        <p:nvSpPr>
          <p:cNvPr id="3" name="Inhaltsplatzhalter 2"/>
          <p:cNvSpPr>
            <a:spLocks noGrp="1"/>
          </p:cNvSpPr>
          <p:nvPr>
            <p:ph idx="1" hasCustomPrompt="1"/>
          </p:nvPr>
        </p:nvSpPr>
        <p:spPr/>
        <p:txBody>
          <a:bodyPr rtlCol="0"/>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6" name="Foliennummernplatzhalter 5"/>
          <p:cNvSpPr>
            <a:spLocks noGrp="1"/>
          </p:cNvSpPr>
          <p:nvPr>
            <p:ph type="sldNum" sz="quarter" idx="12"/>
          </p:nvPr>
        </p:nvSpPr>
        <p:spPr/>
        <p:txBody>
          <a:bodyPr rtlCol="0"/>
          <a:lstStyle/>
          <a:p>
            <a:pPr rtl="0"/>
            <a:fld id="{9CD8D479-8942-46E8-A226-A4E01F7A105C}" type="slidenum">
              <a:rPr lang="de-DE" noProof="0"/>
              <a:t>‹Nr.›</a:t>
            </a:fld>
            <a:endParaRPr lang="de-DE" noProof="0"/>
          </a:p>
        </p:txBody>
      </p:sp>
      <p:sp>
        <p:nvSpPr>
          <p:cNvPr id="4" name="Datumsplatzhalter 3"/>
          <p:cNvSpPr>
            <a:spLocks noGrp="1"/>
          </p:cNvSpPr>
          <p:nvPr>
            <p:ph type="dt" sz="half" idx="10"/>
          </p:nvPr>
        </p:nvSpPr>
        <p:spPr/>
        <p:txBody>
          <a:bodyPr rtlCol="0"/>
          <a:lstStyle/>
          <a:p>
            <a:pPr rtl="0"/>
            <a:endParaRPr lang="de-DE" noProof="0"/>
          </a:p>
        </p:txBody>
      </p:sp>
      <p:sp>
        <p:nvSpPr>
          <p:cNvPr id="5" name="Fußzeilenplatzhalter 4"/>
          <p:cNvSpPr>
            <a:spLocks noGrp="1"/>
          </p:cNvSpPr>
          <p:nvPr>
            <p:ph type="ftr" sz="quarter" idx="11"/>
          </p:nvPr>
        </p:nvSpPr>
        <p:spPr/>
        <p:txBody>
          <a:bodyPr rtlCol="0"/>
          <a:lstStyle>
            <a:lvl1pPr>
              <a:defRPr/>
            </a:lvl1pPr>
          </a:lstStyle>
          <a:p>
            <a:pPr rtl="0"/>
            <a:r>
              <a:rPr lang="de-DE" noProof="0"/>
              <a:t>IG WASSER Hegeler Wald -Großenkneten OT Huntlosen- Sprecher: Roland Zewuhn</a:t>
            </a:r>
          </a:p>
        </p:txBody>
      </p:sp>
    </p:spTree>
    <p:extLst>
      <p:ext uri="{BB962C8B-B14F-4D97-AF65-F5344CB8AC3E}">
        <p14:creationId xmlns:p14="http://schemas.microsoft.com/office/powerpoint/2010/main" val="340511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spTree>
      <p:nvGrpSpPr>
        <p:cNvPr id="1" name=""/>
        <p:cNvGrpSpPr/>
        <p:nvPr/>
      </p:nvGrpSpPr>
      <p:grpSpPr>
        <a:xfrm>
          <a:off x="0" y="0"/>
          <a:ext cx="0" cy="0"/>
          <a:chOff x="0" y="0"/>
          <a:chExt cx="0" cy="0"/>
        </a:xfrm>
      </p:grpSpPr>
      <p:sp>
        <p:nvSpPr>
          <p:cNvPr id="8" name="Rechteck 7"/>
          <p:cNvSpPr/>
          <p:nvPr/>
        </p:nvSpPr>
        <p:spPr>
          <a:xfrm>
            <a:off x="1600199" y="2059146"/>
            <a:ext cx="7199696" cy="3886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2" name="Titel 1"/>
          <p:cNvSpPr>
            <a:spLocks noGrp="1"/>
          </p:cNvSpPr>
          <p:nvPr>
            <p:ph type="title" hasCustomPrompt="1"/>
          </p:nvPr>
        </p:nvSpPr>
        <p:spPr>
          <a:xfrm>
            <a:off x="1751777" y="2263913"/>
            <a:ext cx="6949440" cy="3143393"/>
          </a:xfrm>
        </p:spPr>
        <p:txBody>
          <a:bodyPr rtlCol="0" anchor="b"/>
          <a:lstStyle>
            <a:lvl1pPr>
              <a:defRPr sz="6000">
                <a:solidFill>
                  <a:schemeClr val="bg1"/>
                </a:solidFill>
              </a:defRPr>
            </a:lvl1pPr>
          </a:lstStyle>
          <a:p>
            <a:pPr rtl="0"/>
            <a:r>
              <a:rPr lang="de-DE" noProof="0"/>
              <a:t>Titelmasterformat durch Klicken bearbeiten</a:t>
            </a:r>
          </a:p>
        </p:txBody>
      </p:sp>
      <p:sp>
        <p:nvSpPr>
          <p:cNvPr id="3" name="Textplatzhalter 2"/>
          <p:cNvSpPr>
            <a:spLocks noGrp="1"/>
          </p:cNvSpPr>
          <p:nvPr>
            <p:ph type="body" idx="1" hasCustomPrompt="1"/>
          </p:nvPr>
        </p:nvSpPr>
        <p:spPr>
          <a:xfrm>
            <a:off x="1751777" y="5381893"/>
            <a:ext cx="6949440" cy="449523"/>
          </a:xfrm>
        </p:spPr>
        <p:txBody>
          <a:bodyPr rtlCol="0"/>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de-DE" noProof="0"/>
              <a:t>Textmasterformate bearbeiten</a:t>
            </a:r>
          </a:p>
        </p:txBody>
      </p:sp>
      <p:pic>
        <p:nvPicPr>
          <p:cNvPr id="11" name="Bild 10" descr="Nahaufnahme von Grünpflanzen"/>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pic>
        <p:nvPicPr>
          <p:cNvPr id="9" name="Bild 8" descr="Wellen"/>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spTree>
    <p:extLst>
      <p:ext uri="{BB962C8B-B14F-4D97-AF65-F5344CB8AC3E}">
        <p14:creationId xmlns:p14="http://schemas.microsoft.com/office/powerpoint/2010/main" val="128989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e-DE" noProof="0"/>
              <a:t>Titelmasterformat durch Klicken bearbeiten</a:t>
            </a:r>
          </a:p>
        </p:txBody>
      </p:sp>
      <p:sp>
        <p:nvSpPr>
          <p:cNvPr id="3" name="Inhaltsplatzhalter 2"/>
          <p:cNvSpPr>
            <a:spLocks noGrp="1"/>
          </p:cNvSpPr>
          <p:nvPr>
            <p:ph sz="half" idx="1" hasCustomPrompt="1"/>
          </p:nvPr>
        </p:nvSpPr>
        <p:spPr>
          <a:xfrm>
            <a:off x="1409700" y="1556281"/>
            <a:ext cx="4610099" cy="4620682"/>
          </a:xfrm>
        </p:spPr>
        <p:txBody>
          <a:bodyPr rtlCol="0"/>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Inhaltsplatzhalter 3"/>
          <p:cNvSpPr>
            <a:spLocks noGrp="1"/>
          </p:cNvSpPr>
          <p:nvPr>
            <p:ph sz="half" idx="2" hasCustomPrompt="1"/>
          </p:nvPr>
        </p:nvSpPr>
        <p:spPr>
          <a:xfrm>
            <a:off x="6172200" y="1556281"/>
            <a:ext cx="4609775" cy="4620682"/>
          </a:xfrm>
        </p:spPr>
        <p:txBody>
          <a:bodyPr rtlCol="0"/>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7" name="Foliennummernplatzhalter 6"/>
          <p:cNvSpPr>
            <a:spLocks noGrp="1"/>
          </p:cNvSpPr>
          <p:nvPr>
            <p:ph type="sldNum" sz="quarter" idx="12"/>
          </p:nvPr>
        </p:nvSpPr>
        <p:spPr/>
        <p:txBody>
          <a:bodyPr rtlCol="0"/>
          <a:lstStyle/>
          <a:p>
            <a:pPr rtl="0"/>
            <a:fld id="{9CD8D479-8942-46E8-A226-A4E01F7A105C}" type="slidenum">
              <a:rPr lang="de-DE" noProof="0"/>
              <a:t>‹Nr.›</a:t>
            </a:fld>
            <a:endParaRPr lang="de-DE" noProof="0"/>
          </a:p>
        </p:txBody>
      </p:sp>
      <p:sp>
        <p:nvSpPr>
          <p:cNvPr id="5" name="Datumsplatzhalter 4"/>
          <p:cNvSpPr>
            <a:spLocks noGrp="1"/>
          </p:cNvSpPr>
          <p:nvPr>
            <p:ph type="dt" sz="half" idx="10"/>
          </p:nvPr>
        </p:nvSpPr>
        <p:spPr/>
        <p:txBody>
          <a:bodyPr rtlCol="0"/>
          <a:lstStyle/>
          <a:p>
            <a:pPr rtl="0"/>
            <a:endParaRPr lang="de-DE" noProof="0"/>
          </a:p>
        </p:txBody>
      </p:sp>
      <p:sp>
        <p:nvSpPr>
          <p:cNvPr id="6" name="Fußzeilenplatzhalter 5"/>
          <p:cNvSpPr>
            <a:spLocks noGrp="1"/>
          </p:cNvSpPr>
          <p:nvPr>
            <p:ph type="ftr" sz="quarter" idx="11"/>
          </p:nvPr>
        </p:nvSpPr>
        <p:spPr/>
        <p:txBody>
          <a:bodyPr rtlCol="0"/>
          <a:lstStyle>
            <a:lvl1pPr>
              <a:defRPr/>
            </a:lvl1pPr>
          </a:lstStyle>
          <a:p>
            <a:pPr rtl="0"/>
            <a:r>
              <a:rPr lang="de-DE" noProof="0"/>
              <a:t>IG WASSER Hegeler Wald -Großenkneten OT Huntlosen- Sprecher: Roland Zewuhn</a:t>
            </a:r>
          </a:p>
        </p:txBody>
      </p:sp>
    </p:spTree>
    <p:extLst>
      <p:ext uri="{BB962C8B-B14F-4D97-AF65-F5344CB8AC3E}">
        <p14:creationId xmlns:p14="http://schemas.microsoft.com/office/powerpoint/2010/main" val="27816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e-DE" noProof="0"/>
              <a:t>Titelmasterformat durch Klicken bearbeiten</a:t>
            </a:r>
          </a:p>
        </p:txBody>
      </p:sp>
      <p:sp>
        <p:nvSpPr>
          <p:cNvPr id="3" name="Textplatzhalter 2"/>
          <p:cNvSpPr>
            <a:spLocks noGrp="1"/>
          </p:cNvSpPr>
          <p:nvPr>
            <p:ph type="body" idx="1" hasCustomPrompt="1"/>
          </p:nvPr>
        </p:nvSpPr>
        <p:spPr>
          <a:xfrm>
            <a:off x="1409699" y="1554480"/>
            <a:ext cx="4608576" cy="823912"/>
          </a:xfrm>
        </p:spPr>
        <p:txBody>
          <a:bodyPr rtlCol="0"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Textmasterformate bearbeiten</a:t>
            </a:r>
          </a:p>
        </p:txBody>
      </p:sp>
      <p:sp>
        <p:nvSpPr>
          <p:cNvPr id="4" name="Inhaltsplatzhalter 3"/>
          <p:cNvSpPr>
            <a:spLocks noGrp="1"/>
          </p:cNvSpPr>
          <p:nvPr>
            <p:ph sz="half" idx="2" hasCustomPrompt="1"/>
          </p:nvPr>
        </p:nvSpPr>
        <p:spPr>
          <a:xfrm>
            <a:off x="1409699" y="2434147"/>
            <a:ext cx="4608576" cy="3811271"/>
          </a:xfrm>
        </p:spPr>
        <p:txBody>
          <a:bodyPr rtlCol="0"/>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5" name="Textplatzhalter 4"/>
          <p:cNvSpPr>
            <a:spLocks noGrp="1"/>
          </p:cNvSpPr>
          <p:nvPr>
            <p:ph type="body" sz="quarter" idx="3" hasCustomPrompt="1"/>
          </p:nvPr>
        </p:nvSpPr>
        <p:spPr>
          <a:xfrm>
            <a:off x="6172200" y="1554480"/>
            <a:ext cx="4610100" cy="823912"/>
          </a:xfrm>
        </p:spPr>
        <p:txBody>
          <a:bodyPr rtlCol="0"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Textmasterformate bearbeiten</a:t>
            </a:r>
          </a:p>
        </p:txBody>
      </p:sp>
      <p:sp>
        <p:nvSpPr>
          <p:cNvPr id="6" name="Inhaltsplatzhalter 5"/>
          <p:cNvSpPr>
            <a:spLocks noGrp="1"/>
          </p:cNvSpPr>
          <p:nvPr>
            <p:ph sz="quarter" idx="4" hasCustomPrompt="1"/>
          </p:nvPr>
        </p:nvSpPr>
        <p:spPr>
          <a:xfrm>
            <a:off x="6172200" y="2434147"/>
            <a:ext cx="4610100" cy="3811271"/>
          </a:xfrm>
        </p:spPr>
        <p:txBody>
          <a:bodyPr rtlCol="0"/>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9" name="Foliennummernplatzhalter 8"/>
          <p:cNvSpPr>
            <a:spLocks noGrp="1"/>
          </p:cNvSpPr>
          <p:nvPr>
            <p:ph type="sldNum" sz="quarter" idx="12"/>
          </p:nvPr>
        </p:nvSpPr>
        <p:spPr/>
        <p:txBody>
          <a:bodyPr rtlCol="0"/>
          <a:lstStyle/>
          <a:p>
            <a:pPr rtl="0"/>
            <a:fld id="{9CD8D479-8942-46E8-A226-A4E01F7A105C}" type="slidenum">
              <a:rPr lang="de-DE" noProof="0"/>
              <a:t>‹Nr.›</a:t>
            </a:fld>
            <a:endParaRPr lang="de-DE" noProof="0"/>
          </a:p>
        </p:txBody>
      </p:sp>
      <p:sp>
        <p:nvSpPr>
          <p:cNvPr id="7" name="Datumsplatzhalter 6"/>
          <p:cNvSpPr>
            <a:spLocks noGrp="1"/>
          </p:cNvSpPr>
          <p:nvPr>
            <p:ph type="dt" sz="half" idx="10"/>
          </p:nvPr>
        </p:nvSpPr>
        <p:spPr/>
        <p:txBody>
          <a:bodyPr rtlCol="0"/>
          <a:lstStyle/>
          <a:p>
            <a:pPr rtl="0"/>
            <a:endParaRPr lang="de-DE" noProof="0"/>
          </a:p>
        </p:txBody>
      </p:sp>
      <p:sp>
        <p:nvSpPr>
          <p:cNvPr id="8" name="Fußzeilenplatzhalter 7"/>
          <p:cNvSpPr>
            <a:spLocks noGrp="1"/>
          </p:cNvSpPr>
          <p:nvPr>
            <p:ph type="ftr" sz="quarter" idx="11"/>
          </p:nvPr>
        </p:nvSpPr>
        <p:spPr/>
        <p:txBody>
          <a:bodyPr rtlCol="0"/>
          <a:lstStyle>
            <a:lvl1pPr>
              <a:defRPr/>
            </a:lvl1pPr>
          </a:lstStyle>
          <a:p>
            <a:pPr rtl="0"/>
            <a:r>
              <a:rPr lang="de-DE" noProof="0"/>
              <a:t>IG WASSER Hegeler Wald -Großenkneten OT Huntlosen- Sprecher: Roland Zewuhn</a:t>
            </a:r>
          </a:p>
        </p:txBody>
      </p:sp>
    </p:spTree>
    <p:extLst>
      <p:ext uri="{BB962C8B-B14F-4D97-AF65-F5344CB8AC3E}">
        <p14:creationId xmlns:p14="http://schemas.microsoft.com/office/powerpoint/2010/main" val="28271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e-DE" noProof="0"/>
              <a:t>Titelmasterformat durch Klicken bearbeiten</a:t>
            </a:r>
          </a:p>
        </p:txBody>
      </p:sp>
      <p:sp>
        <p:nvSpPr>
          <p:cNvPr id="5" name="Foliennummernplatzhalter 4"/>
          <p:cNvSpPr>
            <a:spLocks noGrp="1"/>
          </p:cNvSpPr>
          <p:nvPr>
            <p:ph type="sldNum" sz="quarter" idx="12"/>
          </p:nvPr>
        </p:nvSpPr>
        <p:spPr/>
        <p:txBody>
          <a:bodyPr rtlCol="0"/>
          <a:lstStyle/>
          <a:p>
            <a:pPr rtl="0"/>
            <a:fld id="{9CD8D479-8942-46E8-A226-A4E01F7A105C}" type="slidenum">
              <a:rPr lang="de-DE" noProof="0"/>
              <a:t>‹Nr.›</a:t>
            </a:fld>
            <a:endParaRPr lang="de-DE" noProof="0"/>
          </a:p>
        </p:txBody>
      </p:sp>
      <p:sp>
        <p:nvSpPr>
          <p:cNvPr id="3" name="Datumsplatzhalter 2"/>
          <p:cNvSpPr>
            <a:spLocks noGrp="1"/>
          </p:cNvSpPr>
          <p:nvPr>
            <p:ph type="dt" sz="half" idx="10"/>
          </p:nvPr>
        </p:nvSpPr>
        <p:spPr/>
        <p:txBody>
          <a:bodyPr rtlCol="0"/>
          <a:lstStyle/>
          <a:p>
            <a:pPr rtl="0"/>
            <a:endParaRPr lang="de-DE" noProof="0"/>
          </a:p>
        </p:txBody>
      </p:sp>
      <p:sp>
        <p:nvSpPr>
          <p:cNvPr id="4" name="Fußzeilenplatzhalter 3"/>
          <p:cNvSpPr>
            <a:spLocks noGrp="1"/>
          </p:cNvSpPr>
          <p:nvPr>
            <p:ph type="ftr" sz="quarter" idx="11"/>
          </p:nvPr>
        </p:nvSpPr>
        <p:spPr/>
        <p:txBody>
          <a:bodyPr rtlCol="0"/>
          <a:lstStyle>
            <a:lvl1pPr>
              <a:defRPr/>
            </a:lvl1pPr>
          </a:lstStyle>
          <a:p>
            <a:pPr rtl="0"/>
            <a:r>
              <a:rPr lang="de-DE" noProof="0"/>
              <a:t>IG WASSER Hegeler Wald -Großenkneten OT Huntlosen- Sprecher: Roland Zewuhn</a:t>
            </a:r>
          </a:p>
        </p:txBody>
      </p:sp>
    </p:spTree>
    <p:extLst>
      <p:ext uri="{BB962C8B-B14F-4D97-AF65-F5344CB8AC3E}">
        <p14:creationId xmlns:p14="http://schemas.microsoft.com/office/powerpoint/2010/main" val="246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rtlCol="0"/>
          <a:lstStyle/>
          <a:p>
            <a:pPr rtl="0"/>
            <a:fld id="{9CD8D479-8942-46E8-A226-A4E01F7A105C}" type="slidenum">
              <a:rPr lang="de-DE" noProof="0"/>
              <a:t>‹Nr.›</a:t>
            </a:fld>
            <a:endParaRPr lang="de-DE" noProof="0"/>
          </a:p>
        </p:txBody>
      </p:sp>
      <p:sp>
        <p:nvSpPr>
          <p:cNvPr id="2" name="Datumsplatzhalter 1"/>
          <p:cNvSpPr>
            <a:spLocks noGrp="1"/>
          </p:cNvSpPr>
          <p:nvPr>
            <p:ph type="dt" sz="half" idx="10"/>
          </p:nvPr>
        </p:nvSpPr>
        <p:spPr/>
        <p:txBody>
          <a:bodyPr rtlCol="0"/>
          <a:lstStyle/>
          <a:p>
            <a:pPr rtl="0"/>
            <a:endParaRPr lang="de-DE" noProof="0"/>
          </a:p>
        </p:txBody>
      </p:sp>
      <p:sp>
        <p:nvSpPr>
          <p:cNvPr id="3" name="Fußzeilenplatzhalter 2"/>
          <p:cNvSpPr>
            <a:spLocks noGrp="1"/>
          </p:cNvSpPr>
          <p:nvPr>
            <p:ph type="ftr" sz="quarter" idx="11"/>
          </p:nvPr>
        </p:nvSpPr>
        <p:spPr/>
        <p:txBody>
          <a:bodyPr rtlCol="0"/>
          <a:lstStyle>
            <a:lvl1pPr>
              <a:defRPr/>
            </a:lvl1pPr>
          </a:lstStyle>
          <a:p>
            <a:pPr rtl="0"/>
            <a:r>
              <a:rPr lang="de-DE" noProof="0"/>
              <a:t>IG WASSER Hegeler Wald -Großenkneten OT Huntlosen- Sprecher: Roland Zewuhn</a:t>
            </a:r>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682434" y="919616"/>
            <a:ext cx="4155622" cy="2532888"/>
          </a:xfrm>
        </p:spPr>
        <p:txBody>
          <a:bodyPr rtlCol="0" anchor="b"/>
          <a:lstStyle>
            <a:lvl1pPr>
              <a:defRPr sz="3200"/>
            </a:lvl1pPr>
          </a:lstStyle>
          <a:p>
            <a:pPr rtl="0"/>
            <a:r>
              <a:rPr lang="de-DE" noProof="0"/>
              <a:t>Titelmasterformat durch Klicken bearbeiten</a:t>
            </a:r>
          </a:p>
        </p:txBody>
      </p:sp>
      <p:sp>
        <p:nvSpPr>
          <p:cNvPr id="3" name="Inhaltsplatzhalter 2"/>
          <p:cNvSpPr>
            <a:spLocks noGrp="1"/>
          </p:cNvSpPr>
          <p:nvPr>
            <p:ph idx="1" hasCustomPrompt="1"/>
          </p:nvPr>
        </p:nvSpPr>
        <p:spPr>
          <a:xfrm>
            <a:off x="1409699" y="915923"/>
            <a:ext cx="5216979" cy="5065776"/>
          </a:xfrm>
        </p:spPr>
        <p:txBody>
          <a:bodyPr rtlCol="0"/>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Textplatzhalter 3"/>
          <p:cNvSpPr>
            <a:spLocks noGrp="1"/>
          </p:cNvSpPr>
          <p:nvPr>
            <p:ph type="body" sz="half" idx="2" hasCustomPrompt="1"/>
          </p:nvPr>
        </p:nvSpPr>
        <p:spPr>
          <a:xfrm>
            <a:off x="6682434" y="3502152"/>
            <a:ext cx="4155622" cy="2479548"/>
          </a:xfrm>
        </p:spPr>
        <p:txBody>
          <a:bodyPr rtlCol="0">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Textmasterformate bearbeiten</a:t>
            </a:r>
          </a:p>
        </p:txBody>
      </p:sp>
      <p:sp>
        <p:nvSpPr>
          <p:cNvPr id="7" name="Foliennummernplatzhalter 6"/>
          <p:cNvSpPr>
            <a:spLocks noGrp="1"/>
          </p:cNvSpPr>
          <p:nvPr>
            <p:ph type="sldNum" sz="quarter" idx="12"/>
          </p:nvPr>
        </p:nvSpPr>
        <p:spPr/>
        <p:txBody>
          <a:bodyPr rtlCol="0"/>
          <a:lstStyle/>
          <a:p>
            <a:pPr rtl="0"/>
            <a:fld id="{9CD8D479-8942-46E8-A226-A4E01F7A105C}" type="slidenum">
              <a:rPr lang="de-DE" noProof="0"/>
              <a:t>‹Nr.›</a:t>
            </a:fld>
            <a:endParaRPr lang="de-DE" noProof="0"/>
          </a:p>
        </p:txBody>
      </p:sp>
      <p:sp>
        <p:nvSpPr>
          <p:cNvPr id="5" name="Datumsplatzhalter 4"/>
          <p:cNvSpPr>
            <a:spLocks noGrp="1"/>
          </p:cNvSpPr>
          <p:nvPr>
            <p:ph type="dt" sz="half" idx="10"/>
          </p:nvPr>
        </p:nvSpPr>
        <p:spPr/>
        <p:txBody>
          <a:bodyPr rtlCol="0"/>
          <a:lstStyle/>
          <a:p>
            <a:pPr rtl="0"/>
            <a:endParaRPr lang="de-DE" noProof="0"/>
          </a:p>
        </p:txBody>
      </p:sp>
      <p:sp>
        <p:nvSpPr>
          <p:cNvPr id="6" name="Fußzeilenplatzhalter 5"/>
          <p:cNvSpPr>
            <a:spLocks noGrp="1"/>
          </p:cNvSpPr>
          <p:nvPr>
            <p:ph type="ftr" sz="quarter" idx="11"/>
          </p:nvPr>
        </p:nvSpPr>
        <p:spPr/>
        <p:txBody>
          <a:bodyPr rtlCol="0"/>
          <a:lstStyle>
            <a:lvl1pPr>
              <a:defRPr/>
            </a:lvl1pPr>
          </a:lstStyle>
          <a:p>
            <a:pPr rtl="0"/>
            <a:r>
              <a:rPr lang="de-DE" noProof="0"/>
              <a:t>IG WASSER Hegeler Wald -Großenkneten OT Huntlosen- Sprecher: Roland Zewuhn</a:t>
            </a:r>
          </a:p>
        </p:txBody>
      </p:sp>
    </p:spTree>
    <p:extLst>
      <p:ext uri="{BB962C8B-B14F-4D97-AF65-F5344CB8AC3E}">
        <p14:creationId xmlns:p14="http://schemas.microsoft.com/office/powerpoint/2010/main" val="302354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682435" y="919616"/>
            <a:ext cx="4155622" cy="2532888"/>
          </a:xfrm>
        </p:spPr>
        <p:txBody>
          <a:bodyPr rtlCol="0" anchor="b"/>
          <a:lstStyle>
            <a:lvl1pPr>
              <a:defRPr sz="3200"/>
            </a:lvl1pPr>
          </a:lstStyle>
          <a:p>
            <a:pPr rtl="0"/>
            <a:r>
              <a:rPr lang="de-DE" noProof="0"/>
              <a:t>Titelmasterformat durch Klicken bearbeiten</a:t>
            </a:r>
          </a:p>
        </p:txBody>
      </p:sp>
      <p:sp>
        <p:nvSpPr>
          <p:cNvPr id="3" name="Bildplatzhalter 2" descr="Leerer Platzhalter zum Hinzufügen eines Bilds. Klicken Sie auf den Platzhalter, und wählen Sie das hinzuzufügende Bild aus."/>
          <p:cNvSpPr>
            <a:spLocks noGrp="1"/>
          </p:cNvSpPr>
          <p:nvPr>
            <p:ph type="pic" idx="1"/>
          </p:nvPr>
        </p:nvSpPr>
        <p:spPr>
          <a:xfrm>
            <a:off x="0" y="915923"/>
            <a:ext cx="6626677" cy="5065776"/>
          </a:xfrm>
        </p:spPr>
        <p:txBody>
          <a:bodyPr tIns="1371600" rtlCol="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e-DE" noProof="0"/>
              <a:t>Bild durch Klicken auf Symbol hinzufügen</a:t>
            </a:r>
          </a:p>
        </p:txBody>
      </p:sp>
      <p:sp>
        <p:nvSpPr>
          <p:cNvPr id="4" name="Textplatzhalter 3"/>
          <p:cNvSpPr>
            <a:spLocks noGrp="1"/>
          </p:cNvSpPr>
          <p:nvPr>
            <p:ph type="body" sz="half" idx="2" hasCustomPrompt="1"/>
          </p:nvPr>
        </p:nvSpPr>
        <p:spPr>
          <a:xfrm>
            <a:off x="6682435" y="3502152"/>
            <a:ext cx="4155622" cy="2479547"/>
          </a:xfrm>
        </p:spPr>
        <p:txBody>
          <a:bodyPr rtlCol="0">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Textmasterformate bearbeiten</a:t>
            </a:r>
          </a:p>
        </p:txBody>
      </p:sp>
      <p:sp>
        <p:nvSpPr>
          <p:cNvPr id="7" name="Foliennummernplatzhalter 6"/>
          <p:cNvSpPr>
            <a:spLocks noGrp="1"/>
          </p:cNvSpPr>
          <p:nvPr>
            <p:ph type="sldNum" sz="quarter" idx="12"/>
          </p:nvPr>
        </p:nvSpPr>
        <p:spPr/>
        <p:txBody>
          <a:bodyPr rtlCol="0"/>
          <a:lstStyle/>
          <a:p>
            <a:pPr rtl="0"/>
            <a:fld id="{9CD8D479-8942-46E8-A226-A4E01F7A105C}" type="slidenum">
              <a:rPr lang="de-DE" noProof="0"/>
              <a:t>‹Nr.›</a:t>
            </a:fld>
            <a:endParaRPr lang="de-DE" noProof="0"/>
          </a:p>
        </p:txBody>
      </p:sp>
      <p:sp>
        <p:nvSpPr>
          <p:cNvPr id="5" name="Datumsplatzhalter 4"/>
          <p:cNvSpPr>
            <a:spLocks noGrp="1"/>
          </p:cNvSpPr>
          <p:nvPr>
            <p:ph type="dt" sz="half" idx="10"/>
          </p:nvPr>
        </p:nvSpPr>
        <p:spPr/>
        <p:txBody>
          <a:bodyPr rtlCol="0"/>
          <a:lstStyle/>
          <a:p>
            <a:pPr rtl="0"/>
            <a:endParaRPr lang="de-DE" noProof="0"/>
          </a:p>
        </p:txBody>
      </p:sp>
      <p:sp>
        <p:nvSpPr>
          <p:cNvPr id="6" name="Fußzeilenplatzhalter 5"/>
          <p:cNvSpPr>
            <a:spLocks noGrp="1"/>
          </p:cNvSpPr>
          <p:nvPr>
            <p:ph type="ftr" sz="quarter" idx="11"/>
          </p:nvPr>
        </p:nvSpPr>
        <p:spPr/>
        <p:txBody>
          <a:bodyPr rtlCol="0"/>
          <a:lstStyle>
            <a:lvl1pPr>
              <a:defRPr/>
            </a:lvl1pPr>
          </a:lstStyle>
          <a:p>
            <a:pPr rtl="0"/>
            <a:r>
              <a:rPr lang="de-DE" noProof="0"/>
              <a:t>IG WASSER Hegeler Wald -Großenkneten OT Huntlosen- Sprecher: Roland Zewuhn</a:t>
            </a:r>
          </a:p>
        </p:txBody>
      </p:sp>
    </p:spTree>
    <p:extLst>
      <p:ext uri="{BB962C8B-B14F-4D97-AF65-F5344CB8AC3E}">
        <p14:creationId xmlns:p14="http://schemas.microsoft.com/office/powerpoint/2010/main" val="2164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e-DE" noProof="0"/>
              <a:t>Titelmasterformat durch Klicken bearbeiten</a:t>
            </a:r>
          </a:p>
        </p:txBody>
      </p:sp>
      <p:sp>
        <p:nvSpPr>
          <p:cNvPr id="3" name="Vertikaler Textplatzhalter 2"/>
          <p:cNvSpPr>
            <a:spLocks noGrp="1"/>
          </p:cNvSpPr>
          <p:nvPr>
            <p:ph type="body" orient="vert" idx="1" hasCustomPrompt="1"/>
          </p:nvPr>
        </p:nvSpPr>
        <p:spPr/>
        <p:txBody>
          <a:bodyPr vert="eaVert" rtlCol="0"/>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6" name="Foliennummernplatzhalter 5"/>
          <p:cNvSpPr>
            <a:spLocks noGrp="1"/>
          </p:cNvSpPr>
          <p:nvPr>
            <p:ph type="sldNum" sz="quarter" idx="12"/>
          </p:nvPr>
        </p:nvSpPr>
        <p:spPr/>
        <p:txBody>
          <a:bodyPr rtlCol="0"/>
          <a:lstStyle/>
          <a:p>
            <a:pPr rtl="0"/>
            <a:fld id="{9CD8D479-8942-46E8-A226-A4E01F7A105C}" type="slidenum">
              <a:rPr lang="de-DE" noProof="0"/>
              <a:t>‹Nr.›</a:t>
            </a:fld>
            <a:endParaRPr lang="de-DE" noProof="0"/>
          </a:p>
        </p:txBody>
      </p:sp>
      <p:sp>
        <p:nvSpPr>
          <p:cNvPr id="4" name="Datumsplatzhalter 3"/>
          <p:cNvSpPr>
            <a:spLocks noGrp="1"/>
          </p:cNvSpPr>
          <p:nvPr>
            <p:ph type="dt" sz="half" idx="10"/>
          </p:nvPr>
        </p:nvSpPr>
        <p:spPr/>
        <p:txBody>
          <a:bodyPr rtlCol="0"/>
          <a:lstStyle/>
          <a:p>
            <a:pPr rtl="0"/>
            <a:endParaRPr lang="de-DE" noProof="0"/>
          </a:p>
        </p:txBody>
      </p:sp>
      <p:sp>
        <p:nvSpPr>
          <p:cNvPr id="5" name="Fußzeilenplatzhalter 4"/>
          <p:cNvSpPr>
            <a:spLocks noGrp="1"/>
          </p:cNvSpPr>
          <p:nvPr>
            <p:ph type="ftr" sz="quarter" idx="11"/>
          </p:nvPr>
        </p:nvSpPr>
        <p:spPr/>
        <p:txBody>
          <a:bodyPr rtlCol="0"/>
          <a:lstStyle>
            <a:lvl1pPr>
              <a:defRPr/>
            </a:lvl1pPr>
          </a:lstStyle>
          <a:p>
            <a:pPr rtl="0"/>
            <a:r>
              <a:rPr lang="de-DE" noProof="0"/>
              <a:t>IG WASSER Hegeler Wald -Großenkneten OT Huntlosen- Sprecher: Roland Zewuhn</a:t>
            </a:r>
          </a:p>
        </p:txBody>
      </p:sp>
    </p:spTree>
    <p:extLst>
      <p:ext uri="{BB962C8B-B14F-4D97-AF65-F5344CB8AC3E}">
        <p14:creationId xmlns:p14="http://schemas.microsoft.com/office/powerpoint/2010/main" val="7207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hasCustomPrompt="1"/>
          </p:nvPr>
        </p:nvSpPr>
        <p:spPr>
          <a:xfrm>
            <a:off x="8724900" y="190500"/>
            <a:ext cx="2057400" cy="5986463"/>
          </a:xfrm>
        </p:spPr>
        <p:txBody>
          <a:bodyPr vert="eaVert" rtlCol="0"/>
          <a:lstStyle/>
          <a:p>
            <a:pPr rtl="0"/>
            <a:r>
              <a:rPr lang="de-DE" noProof="0"/>
              <a:t>Titelmasterformat durch Klicken bearbeiten</a:t>
            </a:r>
          </a:p>
        </p:txBody>
      </p:sp>
      <p:sp>
        <p:nvSpPr>
          <p:cNvPr id="3" name="Vertikaler Textplatzhalter 2"/>
          <p:cNvSpPr>
            <a:spLocks noGrp="1"/>
          </p:cNvSpPr>
          <p:nvPr>
            <p:ph type="body" orient="vert" idx="1" hasCustomPrompt="1"/>
          </p:nvPr>
        </p:nvSpPr>
        <p:spPr>
          <a:xfrm>
            <a:off x="838200" y="190500"/>
            <a:ext cx="7734300" cy="5986463"/>
          </a:xfrm>
        </p:spPr>
        <p:txBody>
          <a:bodyPr vert="eaVert" rtlCol="0"/>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6" name="Foliennummernplatzhalter 5"/>
          <p:cNvSpPr>
            <a:spLocks noGrp="1"/>
          </p:cNvSpPr>
          <p:nvPr>
            <p:ph type="sldNum" sz="quarter" idx="12"/>
          </p:nvPr>
        </p:nvSpPr>
        <p:spPr/>
        <p:txBody>
          <a:bodyPr rtlCol="0"/>
          <a:lstStyle/>
          <a:p>
            <a:pPr rtl="0"/>
            <a:fld id="{9CD8D479-8942-46E8-A226-A4E01F7A105C}" type="slidenum">
              <a:rPr lang="de-DE" noProof="0"/>
              <a:t>‹Nr.›</a:t>
            </a:fld>
            <a:endParaRPr lang="de-DE" noProof="0"/>
          </a:p>
        </p:txBody>
      </p:sp>
      <p:sp>
        <p:nvSpPr>
          <p:cNvPr id="4" name="Datumsplatzhalter 3"/>
          <p:cNvSpPr>
            <a:spLocks noGrp="1"/>
          </p:cNvSpPr>
          <p:nvPr>
            <p:ph type="dt" sz="half" idx="10"/>
          </p:nvPr>
        </p:nvSpPr>
        <p:spPr/>
        <p:txBody>
          <a:bodyPr rtlCol="0"/>
          <a:lstStyle/>
          <a:p>
            <a:pPr rtl="0"/>
            <a:endParaRPr lang="de-DE" noProof="0"/>
          </a:p>
        </p:txBody>
      </p:sp>
      <p:sp>
        <p:nvSpPr>
          <p:cNvPr id="5" name="Fußzeilenplatzhalter 4"/>
          <p:cNvSpPr>
            <a:spLocks noGrp="1"/>
          </p:cNvSpPr>
          <p:nvPr>
            <p:ph type="ftr" sz="quarter" idx="11"/>
          </p:nvPr>
        </p:nvSpPr>
        <p:spPr/>
        <p:txBody>
          <a:bodyPr rtlCol="0"/>
          <a:lstStyle>
            <a:lvl1pPr>
              <a:defRPr/>
            </a:lvl1pPr>
          </a:lstStyle>
          <a:p>
            <a:pPr rtl="0"/>
            <a:r>
              <a:rPr lang="de-DE" noProof="0"/>
              <a:t>IG WASSER Hegeler Wald -Großenkneten OT Huntlosen- Sprecher: Roland Zewuhn</a:t>
            </a:r>
          </a:p>
        </p:txBody>
      </p:sp>
    </p:spTree>
    <p:extLst>
      <p:ext uri="{BB962C8B-B14F-4D97-AF65-F5344CB8AC3E}">
        <p14:creationId xmlns:p14="http://schemas.microsoft.com/office/powerpoint/2010/main" val="102101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hteck 9"/>
          <p:cNvSpPr/>
          <p:nvPr userDrawn="1"/>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11" name="Rechteck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solidFill>
                <a:schemeClr val="accent1">
                  <a:lumMod val="75000"/>
                </a:schemeClr>
              </a:solidFill>
            </a:endParaRPr>
          </a:p>
        </p:txBody>
      </p:sp>
      <p:sp>
        <p:nvSpPr>
          <p:cNvPr id="2" name="Titelplatzhalt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pPr rtl="0"/>
            <a:r>
              <a:rPr lang="de-DE" noProof="0"/>
              <a:t>Titelmasterformat durch Klicken bearbeiten</a:t>
            </a:r>
          </a:p>
        </p:txBody>
      </p:sp>
      <p:sp>
        <p:nvSpPr>
          <p:cNvPr id="3" name="Textplatzhalt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6" name="Foliennummernplatzhalter 5"/>
          <p:cNvSpPr>
            <a:spLocks noGrp="1"/>
          </p:cNvSpPr>
          <p:nvPr>
            <p:ph type="sldNum" sz="quarter" idx="4"/>
          </p:nvPr>
        </p:nvSpPr>
        <p:spPr>
          <a:xfrm>
            <a:off x="0" y="6629400"/>
            <a:ext cx="468000"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pPr rtl="0"/>
            <a:fld id="{9CD8D479-8942-46E8-A226-A4E01F7A105C}" type="slidenum">
              <a:rPr lang="de-DE" noProof="0" smtClean="0"/>
              <a:pPr/>
              <a:t>‹Nr.›</a:t>
            </a:fld>
            <a:endParaRPr lang="de-DE" noProof="0" dirty="0"/>
          </a:p>
        </p:txBody>
      </p:sp>
      <p:sp>
        <p:nvSpPr>
          <p:cNvPr id="4" name="Datumsplatzhalter 3"/>
          <p:cNvSpPr>
            <a:spLocks noGrp="1"/>
          </p:cNvSpPr>
          <p:nvPr>
            <p:ph type="dt" sz="half" idx="2"/>
          </p:nvPr>
        </p:nvSpPr>
        <p:spPr>
          <a:xfrm>
            <a:off x="507195" y="6629400"/>
            <a:ext cx="100066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pPr rtl="0"/>
            <a:endParaRPr lang="de-DE" noProof="0" dirty="0"/>
          </a:p>
        </p:txBody>
      </p:sp>
      <p:sp>
        <p:nvSpPr>
          <p:cNvPr id="5" name="Fußzeilenplatzhalt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1100">
                <a:solidFill>
                  <a:schemeClr val="accent1">
                    <a:lumMod val="50000"/>
                  </a:schemeClr>
                </a:solidFill>
              </a:defRPr>
            </a:lvl1pPr>
          </a:lstStyle>
          <a:p>
            <a:pPr rtl="0"/>
            <a:r>
              <a:rPr lang="de-DE" noProof="0"/>
              <a:t>IG WASSER Hegeler Wald -Großenkneten OT Huntlosen- Sprecher: Roland Zewuhn</a:t>
            </a:r>
          </a:p>
        </p:txBody>
      </p:sp>
    </p:spTree>
    <p:extLst>
      <p:ext uri="{BB962C8B-B14F-4D97-AF65-F5344CB8AC3E}">
        <p14:creationId xmlns:p14="http://schemas.microsoft.com/office/powerpoint/2010/main" val="2866046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normAutofit/>
          </a:bodyPr>
          <a:lstStyle/>
          <a:p>
            <a:pPr rtl="0"/>
            <a:r>
              <a:rPr lang="de-DE" sz="6000" dirty="0"/>
              <a:t>IG WASSER Hegeler Wald</a:t>
            </a:r>
          </a:p>
        </p:txBody>
      </p:sp>
      <p:sp>
        <p:nvSpPr>
          <p:cNvPr id="3" name="Untertitel 2"/>
          <p:cNvSpPr>
            <a:spLocks noGrp="1"/>
          </p:cNvSpPr>
          <p:nvPr>
            <p:ph type="subTitle" idx="1"/>
          </p:nvPr>
        </p:nvSpPr>
        <p:spPr/>
        <p:txBody>
          <a:bodyPr rtlCol="0">
            <a:normAutofit fontScale="77500" lnSpcReduction="20000"/>
          </a:bodyPr>
          <a:lstStyle/>
          <a:p>
            <a:pPr rtl="0"/>
            <a:r>
              <a:rPr lang="de-DE" b="1" i="0" u="sng" dirty="0">
                <a:solidFill>
                  <a:srgbClr val="3B4040"/>
                </a:solidFill>
                <a:effectLst/>
                <a:latin typeface="Open Sans" panose="020B0606030504020204" pitchFamily="34" charset="0"/>
              </a:rPr>
              <a:t>Unsere Erde im Klimawandel, erwartet Initiativen!</a:t>
            </a:r>
            <a:br>
              <a:rPr lang="de-DE" b="1" i="0" u="sng" dirty="0">
                <a:solidFill>
                  <a:srgbClr val="3B4040"/>
                </a:solidFill>
                <a:effectLst/>
                <a:latin typeface="Open Sans" panose="020B0606030504020204" pitchFamily="34" charset="0"/>
              </a:rPr>
            </a:br>
            <a:endParaRPr lang="de-DE" dirty="0"/>
          </a:p>
        </p:txBody>
      </p:sp>
    </p:spTree>
    <p:extLst>
      <p:ext uri="{BB962C8B-B14F-4D97-AF65-F5344CB8AC3E}">
        <p14:creationId xmlns:p14="http://schemas.microsoft.com/office/powerpoint/2010/main" val="426154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C70DE0-75EE-C825-B64D-CF902B567D59}"/>
              </a:ext>
            </a:extLst>
          </p:cNvPr>
          <p:cNvSpPr>
            <a:spLocks noGrp="1"/>
          </p:cNvSpPr>
          <p:nvPr>
            <p:ph type="title"/>
          </p:nvPr>
        </p:nvSpPr>
        <p:spPr>
          <a:xfrm>
            <a:off x="1410026" y="276087"/>
            <a:ext cx="9371949" cy="1183566"/>
          </a:xfrm>
        </p:spPr>
        <p:txBody>
          <a:bodyPr vert="horz" lIns="91440" tIns="45720" rIns="91440" bIns="45720" rtlCol="0" anchor="b">
            <a:normAutofit/>
          </a:bodyPr>
          <a:lstStyle/>
          <a:p>
            <a:r>
              <a:rPr lang="de-DE" kern="1200" dirty="0">
                <a:latin typeface="+mj-lt"/>
                <a:ea typeface="+mj-ea"/>
                <a:cs typeface="+mj-cs"/>
              </a:rPr>
              <a:t>                           Das </a:t>
            </a:r>
            <a:r>
              <a:rPr lang="de-DE" dirty="0"/>
              <a:t>T</a:t>
            </a:r>
            <a:r>
              <a:rPr lang="de-DE" kern="1200" dirty="0">
                <a:latin typeface="+mj-lt"/>
                <a:ea typeface="+mj-ea"/>
                <a:cs typeface="+mj-cs"/>
              </a:rPr>
              <a:t>eam im September 2022</a:t>
            </a:r>
          </a:p>
        </p:txBody>
      </p:sp>
      <p:sp>
        <p:nvSpPr>
          <p:cNvPr id="6" name="Textfeld 5">
            <a:extLst>
              <a:ext uri="{FF2B5EF4-FFF2-40B4-BE49-F238E27FC236}">
                <a16:creationId xmlns:a16="http://schemas.microsoft.com/office/drawing/2014/main" id="{5945F1AA-ED04-D12D-6D7E-9261A1FAA990}"/>
              </a:ext>
            </a:extLst>
          </p:cNvPr>
          <p:cNvSpPr txBox="1"/>
          <p:nvPr/>
        </p:nvSpPr>
        <p:spPr>
          <a:xfrm>
            <a:off x="1409700" y="1556281"/>
            <a:ext cx="4610099" cy="4620682"/>
          </a:xfrm>
          <a:prstGeom prst="rect">
            <a:avLst/>
          </a:prstGeom>
        </p:spPr>
        <p:txBody>
          <a:bodyPr vert="horz" lIns="91440" tIns="45720" rIns="91440" bIns="45720" rtlCol="0">
            <a:normAutofit/>
          </a:bodyPr>
          <a:lstStyle/>
          <a:p>
            <a:pPr>
              <a:lnSpc>
                <a:spcPct val="90000"/>
              </a:lnSpc>
              <a:spcAft>
                <a:spcPts val="600"/>
              </a:spcAft>
              <a:buFont typeface="Arial" panose="020B0604020202020204" pitchFamily="34" charset="0"/>
              <a:buChar char="•"/>
            </a:pPr>
            <a:r>
              <a:rPr lang="de-DE" sz="2200" dirty="0"/>
              <a:t>Von Links</a:t>
            </a:r>
          </a:p>
          <a:p>
            <a:pPr>
              <a:lnSpc>
                <a:spcPct val="90000"/>
              </a:lnSpc>
              <a:spcAft>
                <a:spcPts val="600"/>
              </a:spcAft>
              <a:buFont typeface="Arial" panose="020B0604020202020204" pitchFamily="34" charset="0"/>
              <a:buChar char="•"/>
            </a:pPr>
            <a:endParaRPr lang="de-DE" sz="2200" dirty="0"/>
          </a:p>
          <a:p>
            <a:pPr>
              <a:lnSpc>
                <a:spcPct val="90000"/>
              </a:lnSpc>
              <a:spcAft>
                <a:spcPts val="600"/>
              </a:spcAft>
              <a:buFont typeface="Arial" panose="020B0604020202020204" pitchFamily="34" charset="0"/>
              <a:buChar char="•"/>
            </a:pPr>
            <a:r>
              <a:rPr lang="de-DE" sz="2200" dirty="0"/>
              <a:t>Rolf Jessen</a:t>
            </a:r>
          </a:p>
          <a:p>
            <a:pPr>
              <a:lnSpc>
                <a:spcPct val="90000"/>
              </a:lnSpc>
              <a:spcAft>
                <a:spcPts val="600"/>
              </a:spcAft>
              <a:buFont typeface="Arial" panose="020B0604020202020204" pitchFamily="34" charset="0"/>
              <a:buChar char="•"/>
            </a:pPr>
            <a:r>
              <a:rPr lang="de-DE" sz="2200" dirty="0"/>
              <a:t>Ingo Dittmer</a:t>
            </a:r>
          </a:p>
          <a:p>
            <a:pPr>
              <a:lnSpc>
                <a:spcPct val="90000"/>
              </a:lnSpc>
              <a:spcAft>
                <a:spcPts val="600"/>
              </a:spcAft>
              <a:buFont typeface="Arial" panose="020B0604020202020204" pitchFamily="34" charset="0"/>
              <a:buChar char="•"/>
            </a:pPr>
            <a:r>
              <a:rPr lang="de-DE" sz="2200" dirty="0"/>
              <a:t>Roland Zewuhn</a:t>
            </a:r>
          </a:p>
          <a:p>
            <a:pPr>
              <a:lnSpc>
                <a:spcPct val="90000"/>
              </a:lnSpc>
              <a:spcAft>
                <a:spcPts val="600"/>
              </a:spcAft>
              <a:buFont typeface="Arial" panose="020B0604020202020204" pitchFamily="34" charset="0"/>
              <a:buChar char="•"/>
            </a:pPr>
            <a:r>
              <a:rPr lang="de-DE" sz="2200" dirty="0"/>
              <a:t>Lars Hildebrandt</a:t>
            </a:r>
          </a:p>
          <a:p>
            <a:pPr>
              <a:lnSpc>
                <a:spcPct val="90000"/>
              </a:lnSpc>
              <a:spcAft>
                <a:spcPts val="600"/>
              </a:spcAft>
              <a:buFont typeface="Arial" panose="020B0604020202020204" pitchFamily="34" charset="0"/>
              <a:buChar char="•"/>
            </a:pPr>
            <a:r>
              <a:rPr lang="de-DE" sz="2200" dirty="0"/>
              <a:t>Rainer Wilmsmann</a:t>
            </a:r>
          </a:p>
          <a:p>
            <a:pPr>
              <a:lnSpc>
                <a:spcPct val="90000"/>
              </a:lnSpc>
              <a:spcAft>
                <a:spcPts val="600"/>
              </a:spcAft>
              <a:buFont typeface="Arial" panose="020B0604020202020204" pitchFamily="34" charset="0"/>
              <a:buChar char="•"/>
            </a:pPr>
            <a:r>
              <a:rPr lang="de-DE" sz="2200" dirty="0"/>
              <a:t>Eckhardt Hildebrandt</a:t>
            </a:r>
          </a:p>
          <a:p>
            <a:pPr>
              <a:lnSpc>
                <a:spcPct val="90000"/>
              </a:lnSpc>
              <a:spcAft>
                <a:spcPts val="600"/>
              </a:spcAft>
              <a:buFont typeface="Arial" panose="020B0604020202020204" pitchFamily="34" charset="0"/>
              <a:buChar char="•"/>
            </a:pPr>
            <a:r>
              <a:rPr lang="de-DE" sz="2200" dirty="0"/>
              <a:t>Dr. Horst Witt</a:t>
            </a:r>
          </a:p>
          <a:p>
            <a:pPr>
              <a:lnSpc>
                <a:spcPct val="90000"/>
              </a:lnSpc>
              <a:spcAft>
                <a:spcPts val="600"/>
              </a:spcAft>
            </a:pPr>
            <a:endParaRPr lang="de-DE" u="sng" dirty="0"/>
          </a:p>
          <a:p>
            <a:pPr>
              <a:lnSpc>
                <a:spcPct val="90000"/>
              </a:lnSpc>
              <a:spcAft>
                <a:spcPts val="600"/>
              </a:spcAft>
            </a:pPr>
            <a:r>
              <a:rPr lang="de-DE" sz="1600" u="sng" dirty="0"/>
              <a:t>Nicht auf dem Foto sind:</a:t>
            </a:r>
          </a:p>
          <a:p>
            <a:pPr>
              <a:lnSpc>
                <a:spcPct val="90000"/>
              </a:lnSpc>
              <a:spcAft>
                <a:spcPts val="600"/>
              </a:spcAft>
            </a:pPr>
            <a:r>
              <a:rPr lang="de-DE" sz="1600" dirty="0"/>
              <a:t>Peter Puschmann, Torsten Deye, Armin Köpke, Friedrich Hellbusch, Hendrik Knief, Michael Feiner</a:t>
            </a:r>
          </a:p>
        </p:txBody>
      </p:sp>
      <p:pic>
        <p:nvPicPr>
          <p:cNvPr id="1026" name="Picture 2">
            <a:extLst>
              <a:ext uri="{FF2B5EF4-FFF2-40B4-BE49-F238E27FC236}">
                <a16:creationId xmlns:a16="http://schemas.microsoft.com/office/drawing/2014/main" id="{B59487E7-8A5B-665C-DB8D-C5B60ACF00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408" r="6768" b="-2"/>
          <a:stretch/>
        </p:blipFill>
        <p:spPr bwMode="auto">
          <a:xfrm>
            <a:off x="6172200" y="1556281"/>
            <a:ext cx="4609775" cy="4620682"/>
          </a:xfrm>
          <a:prstGeom prst="rect">
            <a:avLst/>
          </a:prstGeom>
          <a:solidFill>
            <a:srgbClr val="FFFFFF"/>
          </a:solidFill>
        </p:spPr>
      </p:pic>
      <p:sp>
        <p:nvSpPr>
          <p:cNvPr id="3" name="Foliennummernplatzhalter 2">
            <a:extLst>
              <a:ext uri="{FF2B5EF4-FFF2-40B4-BE49-F238E27FC236}">
                <a16:creationId xmlns:a16="http://schemas.microsoft.com/office/drawing/2014/main" id="{06ADF63C-0048-5101-903D-8E82E8396AB0}"/>
              </a:ext>
            </a:extLst>
          </p:cNvPr>
          <p:cNvSpPr>
            <a:spLocks noGrp="1"/>
          </p:cNvSpPr>
          <p:nvPr>
            <p:ph type="sldNum" sz="quarter" idx="12"/>
          </p:nvPr>
        </p:nvSpPr>
        <p:spPr>
          <a:xfrm>
            <a:off x="0" y="6629400"/>
            <a:ext cx="468000" cy="228600"/>
          </a:xfrm>
        </p:spPr>
        <p:txBody>
          <a:bodyPr vert="horz" lIns="91440" tIns="45720" rIns="91440" bIns="45720" rtlCol="0" anchor="ctr">
            <a:normAutofit/>
          </a:bodyPr>
          <a:lstStyle/>
          <a:p>
            <a:pPr>
              <a:lnSpc>
                <a:spcPct val="90000"/>
              </a:lnSpc>
              <a:spcAft>
                <a:spcPts val="600"/>
              </a:spcAft>
            </a:pPr>
            <a:fld id="{9CD8D479-8942-46E8-A226-A4E01F7A105C}" type="slidenum">
              <a:rPr lang="de-DE" sz="1000" kern="1200">
                <a:latin typeface="+mn-lt"/>
                <a:ea typeface="+mn-ea"/>
                <a:cs typeface="+mn-cs"/>
              </a:rPr>
              <a:pPr>
                <a:lnSpc>
                  <a:spcPct val="90000"/>
                </a:lnSpc>
                <a:spcAft>
                  <a:spcPts val="600"/>
                </a:spcAft>
              </a:pPr>
              <a:t>2</a:t>
            </a:fld>
            <a:endParaRPr lang="de-DE" sz="1000" kern="1200">
              <a:latin typeface="+mn-lt"/>
              <a:ea typeface="+mn-ea"/>
              <a:cs typeface="+mn-cs"/>
            </a:endParaRPr>
          </a:p>
        </p:txBody>
      </p:sp>
      <p:sp>
        <p:nvSpPr>
          <p:cNvPr id="4" name="Datumsplatzhalter 3">
            <a:extLst>
              <a:ext uri="{FF2B5EF4-FFF2-40B4-BE49-F238E27FC236}">
                <a16:creationId xmlns:a16="http://schemas.microsoft.com/office/drawing/2014/main" id="{5E3B1CC8-F63A-893F-DDC9-2DE9AF76E389}"/>
              </a:ext>
            </a:extLst>
          </p:cNvPr>
          <p:cNvSpPr>
            <a:spLocks noGrp="1"/>
          </p:cNvSpPr>
          <p:nvPr>
            <p:ph type="dt" sz="half" idx="10"/>
          </p:nvPr>
        </p:nvSpPr>
        <p:spPr>
          <a:xfrm>
            <a:off x="507195" y="6629400"/>
            <a:ext cx="1000662" cy="228600"/>
          </a:xfrm>
        </p:spPr>
        <p:txBody>
          <a:bodyPr vert="horz" lIns="91440" tIns="45720" rIns="91440" bIns="45720" rtlCol="0" anchor="ctr">
            <a:normAutofit/>
          </a:bodyPr>
          <a:lstStyle/>
          <a:p>
            <a:pPr>
              <a:lnSpc>
                <a:spcPct val="90000"/>
              </a:lnSpc>
              <a:spcAft>
                <a:spcPts val="600"/>
              </a:spcAft>
            </a:pPr>
            <a:endParaRPr lang="de-DE" sz="1000"/>
          </a:p>
        </p:txBody>
      </p:sp>
      <p:sp>
        <p:nvSpPr>
          <p:cNvPr id="5" name="Fußzeilenplatzhalter 4">
            <a:extLst>
              <a:ext uri="{FF2B5EF4-FFF2-40B4-BE49-F238E27FC236}">
                <a16:creationId xmlns:a16="http://schemas.microsoft.com/office/drawing/2014/main" id="{23D1AF65-530C-60CB-58A3-040361A6582F}"/>
              </a:ext>
            </a:extLst>
          </p:cNvPr>
          <p:cNvSpPr>
            <a:spLocks noGrp="1"/>
          </p:cNvSpPr>
          <p:nvPr>
            <p:ph type="ftr" sz="quarter" idx="11"/>
          </p:nvPr>
        </p:nvSpPr>
        <p:spPr>
          <a:xfrm>
            <a:off x="1637716" y="6629400"/>
            <a:ext cx="9144259" cy="228600"/>
          </a:xfrm>
        </p:spPr>
        <p:txBody>
          <a:bodyPr vert="horz" lIns="91440" tIns="45720" rIns="91440" bIns="45720" rtlCol="0" anchor="ctr">
            <a:normAutofit/>
          </a:bodyPr>
          <a:lstStyle/>
          <a:p>
            <a:pPr>
              <a:lnSpc>
                <a:spcPct val="90000"/>
              </a:lnSpc>
              <a:spcAft>
                <a:spcPts val="600"/>
              </a:spcAft>
            </a:pPr>
            <a:r>
              <a:rPr lang="de-DE" sz="1000" kern="1200">
                <a:latin typeface="+mn-lt"/>
                <a:ea typeface="+mn-ea"/>
                <a:cs typeface="+mn-cs"/>
              </a:rPr>
              <a:t>IG WASSER Hegeler Wald -Großenkneten OT Huntlosen- Sprecher: Roland Zewuhn</a:t>
            </a:r>
          </a:p>
        </p:txBody>
      </p:sp>
    </p:spTree>
    <p:extLst>
      <p:ext uri="{BB962C8B-B14F-4D97-AF65-F5344CB8AC3E}">
        <p14:creationId xmlns:p14="http://schemas.microsoft.com/office/powerpoint/2010/main" val="467957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3647CE0B-4C3E-8ACA-1A14-72B5CC4E1691}"/>
              </a:ext>
            </a:extLst>
          </p:cNvPr>
          <p:cNvSpPr>
            <a:spLocks noGrp="1"/>
          </p:cNvSpPr>
          <p:nvPr>
            <p:ph type="sldNum" sz="quarter" idx="12"/>
          </p:nvPr>
        </p:nvSpPr>
        <p:spPr/>
        <p:txBody>
          <a:bodyPr/>
          <a:lstStyle/>
          <a:p>
            <a:pPr rtl="0"/>
            <a:fld id="{9CD8D479-8942-46E8-A226-A4E01F7A105C}" type="slidenum">
              <a:rPr lang="de-DE" noProof="0" smtClean="0"/>
              <a:t>3</a:t>
            </a:fld>
            <a:endParaRPr lang="de-DE" noProof="0"/>
          </a:p>
        </p:txBody>
      </p:sp>
      <p:sp>
        <p:nvSpPr>
          <p:cNvPr id="3" name="Datumsplatzhalter 2">
            <a:extLst>
              <a:ext uri="{FF2B5EF4-FFF2-40B4-BE49-F238E27FC236}">
                <a16:creationId xmlns:a16="http://schemas.microsoft.com/office/drawing/2014/main" id="{70862CFB-DA99-A46F-45B4-206AF859C5E9}"/>
              </a:ext>
            </a:extLst>
          </p:cNvPr>
          <p:cNvSpPr>
            <a:spLocks noGrp="1"/>
          </p:cNvSpPr>
          <p:nvPr>
            <p:ph type="dt" sz="half" idx="10"/>
          </p:nvPr>
        </p:nvSpPr>
        <p:spPr/>
        <p:txBody>
          <a:bodyPr/>
          <a:lstStyle/>
          <a:p>
            <a:pPr rtl="0"/>
            <a:endParaRPr lang="de-DE" noProof="0"/>
          </a:p>
        </p:txBody>
      </p:sp>
      <p:sp>
        <p:nvSpPr>
          <p:cNvPr id="4" name="Fußzeilenplatzhalter 3">
            <a:extLst>
              <a:ext uri="{FF2B5EF4-FFF2-40B4-BE49-F238E27FC236}">
                <a16:creationId xmlns:a16="http://schemas.microsoft.com/office/drawing/2014/main" id="{C13FE875-E93E-09EA-445A-4B96B06317AD}"/>
              </a:ext>
            </a:extLst>
          </p:cNvPr>
          <p:cNvSpPr>
            <a:spLocks noGrp="1"/>
          </p:cNvSpPr>
          <p:nvPr>
            <p:ph type="ftr" sz="quarter" idx="11"/>
          </p:nvPr>
        </p:nvSpPr>
        <p:spPr/>
        <p:txBody>
          <a:bodyPr/>
          <a:lstStyle/>
          <a:p>
            <a:pPr rtl="0"/>
            <a:r>
              <a:rPr lang="de-DE" noProof="0"/>
              <a:t>IG WASSER Hegeler Wald -Großenkneten OT Huntlosen- Sprecher: Roland Zewuhn</a:t>
            </a:r>
          </a:p>
        </p:txBody>
      </p:sp>
      <p:sp>
        <p:nvSpPr>
          <p:cNvPr id="6" name="Textfeld 5">
            <a:extLst>
              <a:ext uri="{FF2B5EF4-FFF2-40B4-BE49-F238E27FC236}">
                <a16:creationId xmlns:a16="http://schemas.microsoft.com/office/drawing/2014/main" id="{DCF8010B-2C22-7BB2-9CDC-6820723D1DC8}"/>
              </a:ext>
            </a:extLst>
          </p:cNvPr>
          <p:cNvSpPr txBox="1"/>
          <p:nvPr/>
        </p:nvSpPr>
        <p:spPr>
          <a:xfrm>
            <a:off x="367610" y="240804"/>
            <a:ext cx="10817841" cy="2739211"/>
          </a:xfrm>
          <a:prstGeom prst="rect">
            <a:avLst/>
          </a:prstGeom>
          <a:noFill/>
        </p:spPr>
        <p:txBody>
          <a:bodyPr wrap="square">
            <a:spAutoFit/>
          </a:bodyPr>
          <a:lstStyle/>
          <a:p>
            <a:pPr algn="l"/>
            <a:r>
              <a:rPr lang="de-DE" sz="2800" b="1" dirty="0">
                <a:solidFill>
                  <a:srgbClr val="3B4040"/>
                </a:solidFill>
                <a:latin typeface="Open Sans" panose="020B0606030504020204" pitchFamily="34" charset="0"/>
              </a:rPr>
              <a:t>              </a:t>
            </a:r>
            <a:r>
              <a:rPr lang="de-DE" sz="2800" b="1" u="sng" dirty="0">
                <a:solidFill>
                  <a:srgbClr val="3B4040"/>
                </a:solidFill>
                <a:latin typeface="Open Sans" panose="020B0606030504020204" pitchFamily="34" charset="0"/>
              </a:rPr>
              <a:t>I</a:t>
            </a:r>
            <a:r>
              <a:rPr lang="de-DE" sz="2800" b="1" i="0" u="sng" dirty="0">
                <a:solidFill>
                  <a:srgbClr val="3B4040"/>
                </a:solidFill>
                <a:effectLst/>
                <a:latin typeface="Open Sans" panose="020B0606030504020204" pitchFamily="34" charset="0"/>
              </a:rPr>
              <a:t>nteressengemeinschaft WASSER Hegeler Wald</a:t>
            </a:r>
          </a:p>
          <a:p>
            <a:pPr algn="l"/>
            <a:br>
              <a:rPr lang="de-DE" b="0" i="0" dirty="0">
                <a:solidFill>
                  <a:srgbClr val="3B4040"/>
                </a:solidFill>
                <a:effectLst/>
                <a:latin typeface="Open Sans" panose="020B0606030504020204" pitchFamily="34" charset="0"/>
              </a:rPr>
            </a:br>
            <a:r>
              <a:rPr lang="de-DE" b="0" i="0" dirty="0">
                <a:solidFill>
                  <a:srgbClr val="3B4040"/>
                </a:solidFill>
                <a:effectLst/>
                <a:latin typeface="Open Sans" panose="020B0606030504020204" pitchFamily="34" charset="0"/>
              </a:rPr>
              <a:t>                                               </a:t>
            </a:r>
            <a:r>
              <a:rPr lang="de-DE" b="1" i="0" u="sng" dirty="0">
                <a:solidFill>
                  <a:srgbClr val="3B4040"/>
                </a:solidFill>
                <a:effectLst/>
                <a:latin typeface="Open Sans" panose="020B0606030504020204" pitchFamily="34" charset="0"/>
              </a:rPr>
              <a:t>Unsere Erde im Klimawandel, erwartet Initiativen!</a:t>
            </a:r>
            <a:br>
              <a:rPr lang="de-DE" b="1" i="0" u="sng" dirty="0">
                <a:solidFill>
                  <a:srgbClr val="3B4040"/>
                </a:solidFill>
                <a:effectLst/>
                <a:latin typeface="Open Sans" panose="020B0606030504020204" pitchFamily="34" charset="0"/>
              </a:rPr>
            </a:br>
            <a:br>
              <a:rPr lang="de-DE" b="1" i="0" dirty="0">
                <a:solidFill>
                  <a:srgbClr val="3B4040"/>
                </a:solidFill>
                <a:effectLst/>
                <a:latin typeface="Open Sans" panose="020B0606030504020204" pitchFamily="34" charset="0"/>
              </a:rPr>
            </a:br>
            <a:endParaRPr lang="de-DE" b="1" i="0" dirty="0">
              <a:solidFill>
                <a:srgbClr val="3B4040"/>
              </a:solidFill>
              <a:effectLst/>
              <a:latin typeface="Open Sans" panose="020B0606030504020204" pitchFamily="34" charset="0"/>
            </a:endParaRPr>
          </a:p>
          <a:p>
            <a:pPr algn="l"/>
            <a:endParaRPr lang="de-DE" b="1" dirty="0">
              <a:solidFill>
                <a:srgbClr val="3B4040"/>
              </a:solidFill>
              <a:latin typeface="Open Sans" panose="020B0606030504020204" pitchFamily="34" charset="0"/>
            </a:endParaRPr>
          </a:p>
          <a:p>
            <a:pPr algn="l"/>
            <a:endParaRPr lang="de-DE" b="1" dirty="0">
              <a:solidFill>
                <a:srgbClr val="3B4040"/>
              </a:solidFill>
              <a:latin typeface="Open Sans" panose="020B0606030504020204" pitchFamily="34" charset="0"/>
            </a:endParaRPr>
          </a:p>
          <a:p>
            <a:pPr algn="l"/>
            <a:endParaRPr lang="de-DE" b="1" i="0" dirty="0">
              <a:solidFill>
                <a:srgbClr val="3B4040"/>
              </a:solidFill>
              <a:effectLst/>
              <a:latin typeface="Open Sans" panose="020B0606030504020204" pitchFamily="34" charset="0"/>
            </a:endParaRPr>
          </a:p>
          <a:p>
            <a:pPr algn="l"/>
            <a:endParaRPr lang="de-DE" b="0" i="0" dirty="0">
              <a:solidFill>
                <a:srgbClr val="3B4040"/>
              </a:solidFill>
              <a:effectLst/>
              <a:latin typeface="Open Sans" panose="020B0606030504020204" pitchFamily="34" charset="0"/>
            </a:endParaRPr>
          </a:p>
        </p:txBody>
      </p:sp>
      <p:sp>
        <p:nvSpPr>
          <p:cNvPr id="7" name="Textfeld 6">
            <a:extLst>
              <a:ext uri="{FF2B5EF4-FFF2-40B4-BE49-F238E27FC236}">
                <a16:creationId xmlns:a16="http://schemas.microsoft.com/office/drawing/2014/main" id="{F8B365B5-EC34-A9D6-8D13-F847287B4711}"/>
              </a:ext>
            </a:extLst>
          </p:cNvPr>
          <p:cNvSpPr txBox="1"/>
          <p:nvPr/>
        </p:nvSpPr>
        <p:spPr>
          <a:xfrm>
            <a:off x="1933745" y="1454272"/>
            <a:ext cx="7685570" cy="4801314"/>
          </a:xfrm>
          <a:prstGeom prst="rect">
            <a:avLst/>
          </a:prstGeom>
          <a:noFill/>
        </p:spPr>
        <p:txBody>
          <a:bodyPr wrap="square" rtlCol="0">
            <a:spAutoFit/>
          </a:bodyPr>
          <a:lstStyle/>
          <a:p>
            <a:pPr algn="l"/>
            <a:r>
              <a:rPr lang="de-DE" b="1" i="0" dirty="0">
                <a:solidFill>
                  <a:srgbClr val="3B4040"/>
                </a:solidFill>
                <a:effectLst/>
                <a:latin typeface="Open Sans" panose="020B0606030504020204" pitchFamily="34" charset="0"/>
              </a:rPr>
              <a:t>Wir sind eine Initiative zum Thema Brauch- und Trinkwasser im Rahmen des fortschreitenden Klimawandels für das Oldenburger Land.</a:t>
            </a:r>
            <a:endParaRPr lang="de-DE" b="0" i="0" dirty="0">
              <a:solidFill>
                <a:srgbClr val="3B4040"/>
              </a:solidFill>
              <a:effectLst/>
              <a:latin typeface="Open Sans" panose="020B0606030504020204" pitchFamily="34" charset="0"/>
            </a:endParaRPr>
          </a:p>
          <a:p>
            <a:pPr algn="l"/>
            <a:endParaRPr lang="de-DE" b="1" dirty="0">
              <a:solidFill>
                <a:srgbClr val="3B4040"/>
              </a:solidFill>
              <a:latin typeface="Open Sans" panose="020B0606030504020204" pitchFamily="34" charset="0"/>
            </a:endParaRPr>
          </a:p>
          <a:p>
            <a:pPr algn="l"/>
            <a:r>
              <a:rPr lang="de-DE" b="1" i="0" dirty="0">
                <a:solidFill>
                  <a:srgbClr val="3B4040"/>
                </a:solidFill>
                <a:effectLst/>
                <a:latin typeface="Open Sans" panose="020B0606030504020204" pitchFamily="34" charset="0"/>
              </a:rPr>
              <a:t>Die Interessengemeinschaft besteht aus Mitgliedern der Bürgervereine, interessierten Bürgern und Fachleuten aus dem Oldenburger Land denen das Thema „Schützen wir unser Wasser, besonders jetzt im fortschreitendem Klimawandel, wichtig ist.</a:t>
            </a:r>
          </a:p>
          <a:p>
            <a:pPr algn="l"/>
            <a:endParaRPr lang="de-DE" b="1" dirty="0">
              <a:solidFill>
                <a:srgbClr val="3B4040"/>
              </a:solidFill>
              <a:latin typeface="Open Sans" panose="020B0606030504020204" pitchFamily="34" charset="0"/>
            </a:endParaRPr>
          </a:p>
          <a:p>
            <a:pPr algn="l"/>
            <a:r>
              <a:rPr lang="de-DE" b="1" i="0" dirty="0">
                <a:solidFill>
                  <a:srgbClr val="3B4040"/>
                </a:solidFill>
                <a:effectLst/>
                <a:latin typeface="Open Sans" panose="020B0606030504020204" pitchFamily="34" charset="0"/>
              </a:rPr>
              <a:t>Wir Informieren und beraten die Bürgervereine/ Bürgerrinnen und Bürger unseres Landkreises und binden die Land- und Forstwirtschaft, sowie die Industrie in die Problematiken mit ein.</a:t>
            </a:r>
          </a:p>
          <a:p>
            <a:pPr algn="l"/>
            <a:r>
              <a:rPr lang="de-DE" b="0" i="0" dirty="0">
                <a:solidFill>
                  <a:srgbClr val="1B1B1B"/>
                </a:solidFill>
                <a:effectLst/>
                <a:latin typeface="Inter"/>
              </a:rPr>
              <a:t> </a:t>
            </a:r>
          </a:p>
          <a:p>
            <a:pPr algn="l"/>
            <a:r>
              <a:rPr lang="de-DE" b="1" i="0" dirty="0">
                <a:solidFill>
                  <a:srgbClr val="1B1B1B"/>
                </a:solidFill>
                <a:effectLst/>
                <a:latin typeface="Open Sans" panose="020B0606030504020204" pitchFamily="34" charset="0"/>
                <a:ea typeface="Open Sans" panose="020B0606030504020204" pitchFamily="34" charset="0"/>
                <a:cs typeface="Open Sans" panose="020B0606030504020204" pitchFamily="34" charset="0"/>
              </a:rPr>
              <a:t>Wir vertreten die Interessen aller Bürgerinnen und Bürger und setzen uns, unabhängig von politischen Parteien und wirtschaftlichen Interessen, für den Schutz und die nachhaltige Nutzung der Wasserressourcen ein.</a:t>
            </a:r>
            <a:endParaRPr lang="de-DE" b="1" i="0" dirty="0">
              <a:solidFill>
                <a:srgbClr val="3B4040"/>
              </a:solidFill>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5409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3647CE0B-4C3E-8ACA-1A14-72B5CC4E1691}"/>
              </a:ext>
            </a:extLst>
          </p:cNvPr>
          <p:cNvSpPr>
            <a:spLocks noGrp="1"/>
          </p:cNvSpPr>
          <p:nvPr>
            <p:ph type="sldNum" sz="quarter" idx="12"/>
          </p:nvPr>
        </p:nvSpPr>
        <p:spPr/>
        <p:txBody>
          <a:bodyPr/>
          <a:lstStyle/>
          <a:p>
            <a:pPr rtl="0"/>
            <a:fld id="{9CD8D479-8942-46E8-A226-A4E01F7A105C}" type="slidenum">
              <a:rPr lang="de-DE" noProof="0" smtClean="0"/>
              <a:t>4</a:t>
            </a:fld>
            <a:endParaRPr lang="de-DE" noProof="0"/>
          </a:p>
        </p:txBody>
      </p:sp>
      <p:sp>
        <p:nvSpPr>
          <p:cNvPr id="3" name="Datumsplatzhalter 2">
            <a:extLst>
              <a:ext uri="{FF2B5EF4-FFF2-40B4-BE49-F238E27FC236}">
                <a16:creationId xmlns:a16="http://schemas.microsoft.com/office/drawing/2014/main" id="{70862CFB-DA99-A46F-45B4-206AF859C5E9}"/>
              </a:ext>
            </a:extLst>
          </p:cNvPr>
          <p:cNvSpPr>
            <a:spLocks noGrp="1"/>
          </p:cNvSpPr>
          <p:nvPr>
            <p:ph type="dt" sz="half" idx="10"/>
          </p:nvPr>
        </p:nvSpPr>
        <p:spPr/>
        <p:txBody>
          <a:bodyPr/>
          <a:lstStyle/>
          <a:p>
            <a:pPr rtl="0"/>
            <a:endParaRPr lang="de-DE" noProof="0"/>
          </a:p>
        </p:txBody>
      </p:sp>
      <p:sp>
        <p:nvSpPr>
          <p:cNvPr id="4" name="Fußzeilenplatzhalter 3">
            <a:extLst>
              <a:ext uri="{FF2B5EF4-FFF2-40B4-BE49-F238E27FC236}">
                <a16:creationId xmlns:a16="http://schemas.microsoft.com/office/drawing/2014/main" id="{C13FE875-E93E-09EA-445A-4B96B06317AD}"/>
              </a:ext>
            </a:extLst>
          </p:cNvPr>
          <p:cNvSpPr>
            <a:spLocks noGrp="1"/>
          </p:cNvSpPr>
          <p:nvPr>
            <p:ph type="ftr" sz="quarter" idx="11"/>
          </p:nvPr>
        </p:nvSpPr>
        <p:spPr/>
        <p:txBody>
          <a:bodyPr/>
          <a:lstStyle/>
          <a:p>
            <a:pPr rtl="0"/>
            <a:r>
              <a:rPr lang="de-DE" noProof="0"/>
              <a:t>IG WASSER Hegeler Wald -Großenkneten OT Huntlosen- Sprecher: Roland Zewuhn</a:t>
            </a:r>
          </a:p>
        </p:txBody>
      </p:sp>
      <p:sp>
        <p:nvSpPr>
          <p:cNvPr id="6" name="Textfeld 5">
            <a:extLst>
              <a:ext uri="{FF2B5EF4-FFF2-40B4-BE49-F238E27FC236}">
                <a16:creationId xmlns:a16="http://schemas.microsoft.com/office/drawing/2014/main" id="{DCF8010B-2C22-7BB2-9CDC-6820723D1DC8}"/>
              </a:ext>
            </a:extLst>
          </p:cNvPr>
          <p:cNvSpPr txBox="1"/>
          <p:nvPr/>
        </p:nvSpPr>
        <p:spPr>
          <a:xfrm>
            <a:off x="797442" y="637953"/>
            <a:ext cx="10122195" cy="2739211"/>
          </a:xfrm>
          <a:prstGeom prst="rect">
            <a:avLst/>
          </a:prstGeom>
          <a:noFill/>
        </p:spPr>
        <p:txBody>
          <a:bodyPr wrap="square">
            <a:spAutoFit/>
          </a:bodyPr>
          <a:lstStyle/>
          <a:p>
            <a:pPr algn="l"/>
            <a:r>
              <a:rPr lang="de-DE" sz="2800" b="1" dirty="0">
                <a:solidFill>
                  <a:srgbClr val="3B4040"/>
                </a:solidFill>
                <a:latin typeface="Open Sans" panose="020B0606030504020204" pitchFamily="34" charset="0"/>
              </a:rPr>
              <a:t>              </a:t>
            </a:r>
            <a:r>
              <a:rPr lang="de-DE" sz="2800" b="1" u="sng" dirty="0">
                <a:solidFill>
                  <a:srgbClr val="3B4040"/>
                </a:solidFill>
                <a:latin typeface="Open Sans" panose="020B0606030504020204" pitchFamily="34" charset="0"/>
              </a:rPr>
              <a:t>I</a:t>
            </a:r>
            <a:r>
              <a:rPr lang="de-DE" sz="2800" b="1" i="0" u="sng" dirty="0">
                <a:solidFill>
                  <a:srgbClr val="3B4040"/>
                </a:solidFill>
                <a:effectLst/>
                <a:latin typeface="Open Sans" panose="020B0606030504020204" pitchFamily="34" charset="0"/>
              </a:rPr>
              <a:t>nteressengemeinschaft WASSER Hegeler Wald</a:t>
            </a:r>
          </a:p>
          <a:p>
            <a:pPr algn="l"/>
            <a:br>
              <a:rPr lang="de-DE" b="0" i="0" dirty="0">
                <a:solidFill>
                  <a:srgbClr val="3B4040"/>
                </a:solidFill>
                <a:effectLst/>
                <a:latin typeface="Open Sans" panose="020B0606030504020204" pitchFamily="34" charset="0"/>
              </a:rPr>
            </a:br>
            <a:r>
              <a:rPr lang="de-DE" b="0" i="0" dirty="0">
                <a:solidFill>
                  <a:srgbClr val="3B4040"/>
                </a:solidFill>
                <a:effectLst/>
                <a:latin typeface="Open Sans" panose="020B0606030504020204" pitchFamily="34" charset="0"/>
              </a:rPr>
              <a:t>                                               </a:t>
            </a:r>
            <a:r>
              <a:rPr lang="de-DE" b="1" i="0" u="sng" dirty="0">
                <a:solidFill>
                  <a:srgbClr val="3B4040"/>
                </a:solidFill>
                <a:effectLst/>
                <a:latin typeface="Open Sans" panose="020B0606030504020204" pitchFamily="34" charset="0"/>
              </a:rPr>
              <a:t>Unsere Erde im Klimawandel, erwartet Initiativen!</a:t>
            </a:r>
            <a:br>
              <a:rPr lang="de-DE" b="1" i="0" u="sng" dirty="0">
                <a:solidFill>
                  <a:srgbClr val="3B4040"/>
                </a:solidFill>
                <a:effectLst/>
                <a:latin typeface="Open Sans" panose="020B0606030504020204" pitchFamily="34" charset="0"/>
              </a:rPr>
            </a:br>
            <a:br>
              <a:rPr lang="de-DE" b="1" i="0" dirty="0">
                <a:solidFill>
                  <a:srgbClr val="3B4040"/>
                </a:solidFill>
                <a:effectLst/>
                <a:latin typeface="Open Sans" panose="020B0606030504020204" pitchFamily="34" charset="0"/>
              </a:rPr>
            </a:br>
            <a:endParaRPr lang="de-DE" b="1" i="0" dirty="0">
              <a:solidFill>
                <a:srgbClr val="3B4040"/>
              </a:solidFill>
              <a:effectLst/>
              <a:latin typeface="Open Sans" panose="020B0606030504020204" pitchFamily="34" charset="0"/>
            </a:endParaRPr>
          </a:p>
          <a:p>
            <a:pPr algn="l"/>
            <a:endParaRPr lang="de-DE" b="1" dirty="0">
              <a:solidFill>
                <a:srgbClr val="3B4040"/>
              </a:solidFill>
              <a:latin typeface="Open Sans" panose="020B0606030504020204" pitchFamily="34" charset="0"/>
            </a:endParaRPr>
          </a:p>
          <a:p>
            <a:pPr algn="l"/>
            <a:endParaRPr lang="de-DE" b="1" dirty="0">
              <a:solidFill>
                <a:srgbClr val="3B4040"/>
              </a:solidFill>
              <a:latin typeface="Open Sans" panose="020B0606030504020204" pitchFamily="34" charset="0"/>
            </a:endParaRPr>
          </a:p>
          <a:p>
            <a:pPr algn="l"/>
            <a:endParaRPr lang="de-DE" b="1" i="0" dirty="0">
              <a:solidFill>
                <a:srgbClr val="3B4040"/>
              </a:solidFill>
              <a:effectLst/>
              <a:latin typeface="Open Sans" panose="020B0606030504020204" pitchFamily="34" charset="0"/>
            </a:endParaRPr>
          </a:p>
          <a:p>
            <a:pPr algn="l"/>
            <a:endParaRPr lang="de-DE" b="0" i="0" dirty="0">
              <a:solidFill>
                <a:srgbClr val="3B4040"/>
              </a:solidFill>
              <a:effectLst/>
              <a:latin typeface="Open Sans" panose="020B0606030504020204" pitchFamily="34" charset="0"/>
            </a:endParaRPr>
          </a:p>
        </p:txBody>
      </p:sp>
      <p:sp>
        <p:nvSpPr>
          <p:cNvPr id="5" name="Textfeld 4">
            <a:extLst>
              <a:ext uri="{FF2B5EF4-FFF2-40B4-BE49-F238E27FC236}">
                <a16:creationId xmlns:a16="http://schemas.microsoft.com/office/drawing/2014/main" id="{1B05091E-515A-C542-5D34-8E1CDE508937}"/>
              </a:ext>
            </a:extLst>
          </p:cNvPr>
          <p:cNvSpPr txBox="1"/>
          <p:nvPr/>
        </p:nvSpPr>
        <p:spPr>
          <a:xfrm>
            <a:off x="2482510" y="2245702"/>
            <a:ext cx="7246706" cy="2308324"/>
          </a:xfrm>
          <a:prstGeom prst="rect">
            <a:avLst/>
          </a:prstGeom>
          <a:noFill/>
        </p:spPr>
        <p:txBody>
          <a:bodyPr wrap="square" rtlCol="0">
            <a:spAutoFit/>
          </a:bodyPr>
          <a:lstStyle/>
          <a:p>
            <a:pPr algn="l"/>
            <a:r>
              <a:rPr lang="de-DE" b="1" i="0" dirty="0">
                <a:solidFill>
                  <a:srgbClr val="3B4040"/>
                </a:solidFill>
                <a:effectLst/>
                <a:latin typeface="Open Sans" panose="020B0606030504020204" pitchFamily="34" charset="0"/>
              </a:rPr>
              <a:t>Wir erarbeiten Konzepte und unterbreiten Vorschläge zum umfangreichen Thema Wasser und dessen Knappheit im Rahmen unseres Klimawandels.</a:t>
            </a:r>
          </a:p>
          <a:p>
            <a:pPr algn="l"/>
            <a:endParaRPr lang="de-DE" b="1" i="0" dirty="0">
              <a:solidFill>
                <a:srgbClr val="3B4040"/>
              </a:solidFill>
              <a:effectLst/>
              <a:latin typeface="Open Sans" panose="020B0606030504020204" pitchFamily="34" charset="0"/>
            </a:endParaRPr>
          </a:p>
          <a:p>
            <a:pPr algn="l"/>
            <a:r>
              <a:rPr lang="de-DE" b="1" i="0" dirty="0">
                <a:solidFill>
                  <a:srgbClr val="3B4040"/>
                </a:solidFill>
                <a:effectLst/>
                <a:latin typeface="Open Sans" panose="020B0606030504020204" pitchFamily="34" charset="0"/>
              </a:rPr>
              <a:t>Unsere Ansprechpartner sind die Politik, die Verbände, die Gemeindeverwaltungen, Landkreise, Städte, Verbände Energieversorger, Wasserwerke, die Industrie, die Land- und Forstwirtschaft, Vereine und die Bürger.</a:t>
            </a:r>
          </a:p>
        </p:txBody>
      </p:sp>
    </p:spTree>
    <p:extLst>
      <p:ext uri="{BB962C8B-B14F-4D97-AF65-F5344CB8AC3E}">
        <p14:creationId xmlns:p14="http://schemas.microsoft.com/office/powerpoint/2010/main" val="2680774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CB45D40A-73EA-87F4-7025-E060D087C4BB}"/>
              </a:ext>
            </a:extLst>
          </p:cNvPr>
          <p:cNvSpPr>
            <a:spLocks noGrp="1"/>
          </p:cNvSpPr>
          <p:nvPr>
            <p:ph type="sldNum" sz="quarter" idx="12"/>
          </p:nvPr>
        </p:nvSpPr>
        <p:spPr/>
        <p:txBody>
          <a:bodyPr/>
          <a:lstStyle/>
          <a:p>
            <a:pPr rtl="0"/>
            <a:fld id="{9CD8D479-8942-46E8-A226-A4E01F7A105C}" type="slidenum">
              <a:rPr lang="de-DE" noProof="0" smtClean="0"/>
              <a:t>5</a:t>
            </a:fld>
            <a:endParaRPr lang="de-DE" noProof="0"/>
          </a:p>
        </p:txBody>
      </p:sp>
      <p:sp>
        <p:nvSpPr>
          <p:cNvPr id="3" name="Datumsplatzhalter 2">
            <a:extLst>
              <a:ext uri="{FF2B5EF4-FFF2-40B4-BE49-F238E27FC236}">
                <a16:creationId xmlns:a16="http://schemas.microsoft.com/office/drawing/2014/main" id="{FC92BFF4-C587-69FD-D096-8F7B65DDC7FE}"/>
              </a:ext>
            </a:extLst>
          </p:cNvPr>
          <p:cNvSpPr>
            <a:spLocks noGrp="1"/>
          </p:cNvSpPr>
          <p:nvPr>
            <p:ph type="dt" sz="half" idx="10"/>
          </p:nvPr>
        </p:nvSpPr>
        <p:spPr/>
        <p:txBody>
          <a:bodyPr/>
          <a:lstStyle/>
          <a:p>
            <a:pPr rtl="0"/>
            <a:endParaRPr lang="de-DE" noProof="0"/>
          </a:p>
        </p:txBody>
      </p:sp>
      <p:sp>
        <p:nvSpPr>
          <p:cNvPr id="4" name="Fußzeilenplatzhalter 3">
            <a:extLst>
              <a:ext uri="{FF2B5EF4-FFF2-40B4-BE49-F238E27FC236}">
                <a16:creationId xmlns:a16="http://schemas.microsoft.com/office/drawing/2014/main" id="{2435D790-B3F7-523F-2452-D85C1AE29F5E}"/>
              </a:ext>
            </a:extLst>
          </p:cNvPr>
          <p:cNvSpPr>
            <a:spLocks noGrp="1"/>
          </p:cNvSpPr>
          <p:nvPr>
            <p:ph type="ftr" sz="quarter" idx="11"/>
          </p:nvPr>
        </p:nvSpPr>
        <p:spPr/>
        <p:txBody>
          <a:bodyPr/>
          <a:lstStyle/>
          <a:p>
            <a:pPr rtl="0"/>
            <a:r>
              <a:rPr lang="de-DE" noProof="0"/>
              <a:t>IG WASSER Hegeler Wald -Großenkneten OT Huntlosen- Sprecher: Roland Zewuhn</a:t>
            </a:r>
          </a:p>
        </p:txBody>
      </p:sp>
      <p:sp>
        <p:nvSpPr>
          <p:cNvPr id="6" name="Textfeld 5">
            <a:extLst>
              <a:ext uri="{FF2B5EF4-FFF2-40B4-BE49-F238E27FC236}">
                <a16:creationId xmlns:a16="http://schemas.microsoft.com/office/drawing/2014/main" id="{84FC1C5A-5625-0A8A-208A-AE6C176D34B6}"/>
              </a:ext>
            </a:extLst>
          </p:cNvPr>
          <p:cNvSpPr txBox="1"/>
          <p:nvPr/>
        </p:nvSpPr>
        <p:spPr>
          <a:xfrm>
            <a:off x="2248929" y="1828800"/>
            <a:ext cx="8096549" cy="2862322"/>
          </a:xfrm>
          <a:prstGeom prst="rect">
            <a:avLst/>
          </a:prstGeom>
          <a:noFill/>
        </p:spPr>
        <p:txBody>
          <a:bodyPr wrap="square">
            <a:spAutoFit/>
          </a:bodyPr>
          <a:lstStyle/>
          <a:p>
            <a:pPr algn="l"/>
            <a:endParaRPr lang="de-DE" b="1" i="0" dirty="0">
              <a:solidFill>
                <a:srgbClr val="3B4040"/>
              </a:solidFill>
              <a:effectLst/>
              <a:latin typeface="Open Sans" panose="020B0606030504020204" pitchFamily="34" charset="0"/>
            </a:endParaRPr>
          </a:p>
          <a:p>
            <a:pPr algn="l"/>
            <a:r>
              <a:rPr lang="de-DE" b="1" i="0" dirty="0">
                <a:solidFill>
                  <a:srgbClr val="3B4040"/>
                </a:solidFill>
                <a:effectLst/>
                <a:latin typeface="Open Sans" panose="020B0606030504020204" pitchFamily="34" charset="0"/>
              </a:rPr>
              <a:t>Ziel ist es auch, führende Wissenschaftler zu diesem Thema für die Erweiterung unseres Wissens und für die </a:t>
            </a:r>
            <a:r>
              <a:rPr lang="de-DE" b="1" dirty="0">
                <a:solidFill>
                  <a:srgbClr val="3B4040"/>
                </a:solidFill>
                <a:latin typeface="Open Sans" panose="020B0606030504020204" pitchFamily="34" charset="0"/>
              </a:rPr>
              <a:t>V</a:t>
            </a:r>
            <a:r>
              <a:rPr lang="de-DE" b="1" i="0" dirty="0">
                <a:solidFill>
                  <a:srgbClr val="3B4040"/>
                </a:solidFill>
                <a:effectLst/>
                <a:latin typeface="Open Sans" panose="020B0606030504020204" pitchFamily="34" charset="0"/>
              </a:rPr>
              <a:t>ernetzung zu den genannten Institutionen, zu gewinnen.</a:t>
            </a:r>
          </a:p>
          <a:p>
            <a:pPr algn="l"/>
            <a:endParaRPr lang="de-DE" b="1" dirty="0">
              <a:solidFill>
                <a:srgbClr val="3B4040"/>
              </a:solidFill>
              <a:latin typeface="Open Sans" panose="020B0606030504020204" pitchFamily="34" charset="0"/>
            </a:endParaRPr>
          </a:p>
          <a:p>
            <a:pPr algn="l"/>
            <a:r>
              <a:rPr lang="de-DE" b="1" i="0" dirty="0">
                <a:solidFill>
                  <a:srgbClr val="3B4040"/>
                </a:solidFill>
                <a:effectLst/>
                <a:latin typeface="Open Sans" panose="020B0606030504020204" pitchFamily="34" charset="0"/>
              </a:rPr>
              <a:t>Die Interessengemeinschaft WASSER Hegeler Wald, wird bei Versorgungsengpässen, die z.B. durch zusätzliche Entnahmen von kostbarem Wasser aus dem Hegeler Wald und umzu entstehen können, ebenfalls unterstützend und beratend tätig. </a:t>
            </a:r>
          </a:p>
          <a:p>
            <a:pPr algn="l"/>
            <a:endParaRPr lang="de-DE" b="0" i="0" dirty="0">
              <a:solidFill>
                <a:srgbClr val="3B4040"/>
              </a:solidFill>
              <a:effectLst/>
              <a:latin typeface="Open Sans" panose="020B0606030504020204" pitchFamily="34" charset="0"/>
            </a:endParaRPr>
          </a:p>
        </p:txBody>
      </p:sp>
      <p:sp>
        <p:nvSpPr>
          <p:cNvPr id="8" name="Textfeld 7">
            <a:extLst>
              <a:ext uri="{FF2B5EF4-FFF2-40B4-BE49-F238E27FC236}">
                <a16:creationId xmlns:a16="http://schemas.microsoft.com/office/drawing/2014/main" id="{A656BD59-1DFE-6B0D-F179-FE90BFFD8853}"/>
              </a:ext>
            </a:extLst>
          </p:cNvPr>
          <p:cNvSpPr txBox="1"/>
          <p:nvPr/>
        </p:nvSpPr>
        <p:spPr>
          <a:xfrm>
            <a:off x="1733107" y="287079"/>
            <a:ext cx="8882700" cy="1082010"/>
          </a:xfrm>
          <a:prstGeom prst="rect">
            <a:avLst/>
          </a:prstGeom>
          <a:noFill/>
        </p:spPr>
        <p:txBody>
          <a:bodyPr wrap="square">
            <a:spAutoFit/>
          </a:bodyPr>
          <a:lstStyle/>
          <a:p>
            <a:pPr algn="l"/>
            <a:r>
              <a:rPr lang="de-DE" sz="2800" b="1" i="0" u="sng" dirty="0">
                <a:solidFill>
                  <a:srgbClr val="3B4040"/>
                </a:solidFill>
                <a:effectLst/>
                <a:latin typeface="Open Sans" panose="020B0606030504020204" pitchFamily="34" charset="0"/>
              </a:rPr>
              <a:t>Interessengemeinschaft WASSER Hegeler Wald</a:t>
            </a:r>
          </a:p>
          <a:p>
            <a:pPr algn="l"/>
            <a:br>
              <a:rPr lang="de-DE" b="0" i="0" dirty="0">
                <a:solidFill>
                  <a:srgbClr val="3B4040"/>
                </a:solidFill>
                <a:effectLst/>
                <a:latin typeface="Open Sans" panose="020B0606030504020204" pitchFamily="34" charset="0"/>
              </a:rPr>
            </a:br>
            <a:r>
              <a:rPr lang="de-DE" b="0" i="0" dirty="0">
                <a:solidFill>
                  <a:srgbClr val="3B4040"/>
                </a:solidFill>
                <a:effectLst/>
                <a:latin typeface="Open Sans" panose="020B0606030504020204" pitchFamily="34" charset="0"/>
              </a:rPr>
              <a:t>                        </a:t>
            </a:r>
            <a:r>
              <a:rPr lang="de-DE" b="1" i="0" u="sng" dirty="0">
                <a:solidFill>
                  <a:srgbClr val="3B4040"/>
                </a:solidFill>
                <a:effectLst/>
                <a:latin typeface="Open Sans" panose="020B0606030504020204" pitchFamily="34" charset="0"/>
              </a:rPr>
              <a:t>Unsere Erde im Klimawandel, erwartet Initiativen!</a:t>
            </a:r>
            <a:endParaRPr lang="de-DE" dirty="0"/>
          </a:p>
        </p:txBody>
      </p:sp>
    </p:spTree>
    <p:extLst>
      <p:ext uri="{BB962C8B-B14F-4D97-AF65-F5344CB8AC3E}">
        <p14:creationId xmlns:p14="http://schemas.microsoft.com/office/powerpoint/2010/main" val="382578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CB45D40A-73EA-87F4-7025-E060D087C4BB}"/>
              </a:ext>
            </a:extLst>
          </p:cNvPr>
          <p:cNvSpPr>
            <a:spLocks noGrp="1"/>
          </p:cNvSpPr>
          <p:nvPr>
            <p:ph type="sldNum" sz="quarter" idx="12"/>
          </p:nvPr>
        </p:nvSpPr>
        <p:spPr/>
        <p:txBody>
          <a:bodyPr/>
          <a:lstStyle/>
          <a:p>
            <a:pPr rtl="0"/>
            <a:fld id="{9CD8D479-8942-46E8-A226-A4E01F7A105C}" type="slidenum">
              <a:rPr lang="de-DE" noProof="0" smtClean="0"/>
              <a:t>6</a:t>
            </a:fld>
            <a:endParaRPr lang="de-DE" noProof="0"/>
          </a:p>
        </p:txBody>
      </p:sp>
      <p:sp>
        <p:nvSpPr>
          <p:cNvPr id="3" name="Datumsplatzhalter 2">
            <a:extLst>
              <a:ext uri="{FF2B5EF4-FFF2-40B4-BE49-F238E27FC236}">
                <a16:creationId xmlns:a16="http://schemas.microsoft.com/office/drawing/2014/main" id="{FC92BFF4-C587-69FD-D096-8F7B65DDC7FE}"/>
              </a:ext>
            </a:extLst>
          </p:cNvPr>
          <p:cNvSpPr>
            <a:spLocks noGrp="1"/>
          </p:cNvSpPr>
          <p:nvPr>
            <p:ph type="dt" sz="half" idx="10"/>
          </p:nvPr>
        </p:nvSpPr>
        <p:spPr/>
        <p:txBody>
          <a:bodyPr/>
          <a:lstStyle/>
          <a:p>
            <a:pPr rtl="0"/>
            <a:endParaRPr lang="de-DE" noProof="0"/>
          </a:p>
        </p:txBody>
      </p:sp>
      <p:sp>
        <p:nvSpPr>
          <p:cNvPr id="4" name="Fußzeilenplatzhalter 3">
            <a:extLst>
              <a:ext uri="{FF2B5EF4-FFF2-40B4-BE49-F238E27FC236}">
                <a16:creationId xmlns:a16="http://schemas.microsoft.com/office/drawing/2014/main" id="{2435D790-B3F7-523F-2452-D85C1AE29F5E}"/>
              </a:ext>
            </a:extLst>
          </p:cNvPr>
          <p:cNvSpPr>
            <a:spLocks noGrp="1"/>
          </p:cNvSpPr>
          <p:nvPr>
            <p:ph type="ftr" sz="quarter" idx="11"/>
          </p:nvPr>
        </p:nvSpPr>
        <p:spPr/>
        <p:txBody>
          <a:bodyPr/>
          <a:lstStyle/>
          <a:p>
            <a:pPr rtl="0"/>
            <a:r>
              <a:rPr lang="de-DE" noProof="0"/>
              <a:t>IG WASSER Hegeler Wald -Großenkneten OT Huntlosen- Sprecher: Roland Zewuhn</a:t>
            </a:r>
          </a:p>
        </p:txBody>
      </p:sp>
      <p:sp>
        <p:nvSpPr>
          <p:cNvPr id="6" name="Textfeld 5">
            <a:extLst>
              <a:ext uri="{FF2B5EF4-FFF2-40B4-BE49-F238E27FC236}">
                <a16:creationId xmlns:a16="http://schemas.microsoft.com/office/drawing/2014/main" id="{84FC1C5A-5625-0A8A-208A-AE6C176D34B6}"/>
              </a:ext>
            </a:extLst>
          </p:cNvPr>
          <p:cNvSpPr txBox="1"/>
          <p:nvPr/>
        </p:nvSpPr>
        <p:spPr>
          <a:xfrm>
            <a:off x="2669059" y="1606379"/>
            <a:ext cx="6660292" cy="5078313"/>
          </a:xfrm>
          <a:prstGeom prst="rect">
            <a:avLst/>
          </a:prstGeom>
          <a:noFill/>
        </p:spPr>
        <p:txBody>
          <a:bodyPr wrap="square">
            <a:spAutoFit/>
          </a:bodyPr>
          <a:lstStyle/>
          <a:p>
            <a:pPr algn="l"/>
            <a:endParaRPr lang="de-DE" b="1" dirty="0">
              <a:solidFill>
                <a:srgbClr val="3B4040"/>
              </a:solidFill>
              <a:latin typeface="Open Sans" panose="020B0606030504020204" pitchFamily="34" charset="0"/>
            </a:endParaRPr>
          </a:p>
          <a:p>
            <a:pPr algn="l"/>
            <a:r>
              <a:rPr lang="de-DE" b="1" i="0" dirty="0">
                <a:solidFill>
                  <a:srgbClr val="3B4040"/>
                </a:solidFill>
                <a:effectLst/>
                <a:latin typeface="Open Sans" panose="020B0606030504020204" pitchFamily="34" charset="0"/>
              </a:rPr>
              <a:t>Wasserentnahme durch die Stadt Oldenburg! Ein brisantes Thema, das wir schon seit den 80iger Jahren heftig diskutieren, siehe dazu im Archiv, die Pressemitteilungen der NWZ. </a:t>
            </a:r>
          </a:p>
          <a:p>
            <a:pPr algn="l"/>
            <a:endParaRPr lang="de-DE" b="1" dirty="0">
              <a:solidFill>
                <a:srgbClr val="3B4040"/>
              </a:solidFill>
              <a:latin typeface="Open Sans" panose="020B0606030504020204" pitchFamily="34" charset="0"/>
            </a:endParaRPr>
          </a:p>
          <a:p>
            <a:pPr algn="l"/>
            <a:r>
              <a:rPr lang="de-DE" b="1" i="0" dirty="0">
                <a:solidFill>
                  <a:srgbClr val="3B4040"/>
                </a:solidFill>
                <a:effectLst/>
                <a:latin typeface="Open Sans" panose="020B0606030504020204" pitchFamily="34" charset="0"/>
              </a:rPr>
              <a:t>Bis heute konnten unsere damaligen Mitstreiter erfolgreich die zusätzliche Wasserentnahme von 1 Mio. m³ Trinkwasser im Hegeler Wald durch die Stadt Oldenburg, verhindern! Unseren Dank dafür! </a:t>
            </a:r>
          </a:p>
          <a:p>
            <a:pPr algn="l"/>
            <a:endParaRPr lang="de-DE" b="1" dirty="0">
              <a:solidFill>
                <a:srgbClr val="3B4040"/>
              </a:solidFill>
              <a:latin typeface="Open Sans" panose="020B0606030504020204" pitchFamily="34" charset="0"/>
            </a:endParaRPr>
          </a:p>
          <a:p>
            <a:pPr algn="l"/>
            <a:r>
              <a:rPr lang="de-DE" b="1" i="0" dirty="0">
                <a:solidFill>
                  <a:srgbClr val="3B4040"/>
                </a:solidFill>
                <a:effectLst/>
                <a:latin typeface="Open Sans" panose="020B0606030504020204" pitchFamily="34" charset="0"/>
              </a:rPr>
              <a:t>Dieses Erbe verpflichtet uns alle, diesbezügliche Aktionen der Stadt Oldenburg, entgegenzuwirken.</a:t>
            </a:r>
          </a:p>
          <a:p>
            <a:pPr algn="l"/>
            <a:endParaRPr lang="de-DE" b="1" dirty="0">
              <a:solidFill>
                <a:srgbClr val="3B4040"/>
              </a:solidFill>
              <a:latin typeface="Open Sans" panose="020B0606030504020204" pitchFamily="34" charset="0"/>
            </a:endParaRPr>
          </a:p>
          <a:p>
            <a:pPr algn="l"/>
            <a:endParaRPr lang="de-DE" b="1" i="0" dirty="0">
              <a:solidFill>
                <a:srgbClr val="3B4040"/>
              </a:solidFill>
              <a:effectLst/>
              <a:latin typeface="Open Sans" panose="020B0606030504020204" pitchFamily="34" charset="0"/>
            </a:endParaRPr>
          </a:p>
          <a:p>
            <a:pPr algn="l"/>
            <a:endParaRPr lang="de-DE" b="1" dirty="0">
              <a:solidFill>
                <a:srgbClr val="3B4040"/>
              </a:solidFill>
              <a:latin typeface="Open Sans" panose="020B0606030504020204" pitchFamily="34" charset="0"/>
            </a:endParaRPr>
          </a:p>
          <a:p>
            <a:pPr algn="l"/>
            <a:endParaRPr lang="de-DE" b="1" i="0" dirty="0">
              <a:solidFill>
                <a:srgbClr val="3B4040"/>
              </a:solidFill>
              <a:effectLst/>
              <a:latin typeface="Open Sans" panose="020B0606030504020204" pitchFamily="34" charset="0"/>
            </a:endParaRPr>
          </a:p>
          <a:p>
            <a:pPr algn="l"/>
            <a:endParaRPr lang="de-DE" b="0" i="0" dirty="0">
              <a:solidFill>
                <a:srgbClr val="3B4040"/>
              </a:solidFill>
              <a:effectLst/>
              <a:latin typeface="Open Sans" panose="020B0606030504020204" pitchFamily="34" charset="0"/>
            </a:endParaRPr>
          </a:p>
        </p:txBody>
      </p:sp>
      <p:sp>
        <p:nvSpPr>
          <p:cNvPr id="8" name="Textfeld 7">
            <a:extLst>
              <a:ext uri="{FF2B5EF4-FFF2-40B4-BE49-F238E27FC236}">
                <a16:creationId xmlns:a16="http://schemas.microsoft.com/office/drawing/2014/main" id="{A656BD59-1DFE-6B0D-F179-FE90BFFD8853}"/>
              </a:ext>
            </a:extLst>
          </p:cNvPr>
          <p:cNvSpPr txBox="1"/>
          <p:nvPr/>
        </p:nvSpPr>
        <p:spPr>
          <a:xfrm>
            <a:off x="1733107" y="287079"/>
            <a:ext cx="8882700" cy="1082010"/>
          </a:xfrm>
          <a:prstGeom prst="rect">
            <a:avLst/>
          </a:prstGeom>
          <a:noFill/>
        </p:spPr>
        <p:txBody>
          <a:bodyPr wrap="square">
            <a:spAutoFit/>
          </a:bodyPr>
          <a:lstStyle/>
          <a:p>
            <a:pPr algn="l"/>
            <a:r>
              <a:rPr lang="de-DE" sz="2800" b="1" i="0" u="sng" dirty="0">
                <a:solidFill>
                  <a:srgbClr val="3B4040"/>
                </a:solidFill>
                <a:effectLst/>
                <a:latin typeface="Open Sans" panose="020B0606030504020204" pitchFamily="34" charset="0"/>
              </a:rPr>
              <a:t>Interessengemeinschaft WASSER Hegeler Wald</a:t>
            </a:r>
          </a:p>
          <a:p>
            <a:pPr algn="l"/>
            <a:br>
              <a:rPr lang="de-DE" b="0" i="0" dirty="0">
                <a:solidFill>
                  <a:srgbClr val="3B4040"/>
                </a:solidFill>
                <a:effectLst/>
                <a:latin typeface="Open Sans" panose="020B0606030504020204" pitchFamily="34" charset="0"/>
              </a:rPr>
            </a:br>
            <a:r>
              <a:rPr lang="de-DE" b="0" i="0" dirty="0">
                <a:solidFill>
                  <a:srgbClr val="3B4040"/>
                </a:solidFill>
                <a:effectLst/>
                <a:latin typeface="Open Sans" panose="020B0606030504020204" pitchFamily="34" charset="0"/>
              </a:rPr>
              <a:t>                        </a:t>
            </a:r>
            <a:r>
              <a:rPr lang="de-DE" b="1" i="0" u="sng" dirty="0">
                <a:solidFill>
                  <a:srgbClr val="3B4040"/>
                </a:solidFill>
                <a:effectLst/>
                <a:latin typeface="Open Sans" panose="020B0606030504020204" pitchFamily="34" charset="0"/>
              </a:rPr>
              <a:t>Unsere Erde im Klimawandel, erwartet Initiativen!</a:t>
            </a:r>
            <a:endParaRPr lang="de-DE" dirty="0"/>
          </a:p>
        </p:txBody>
      </p:sp>
    </p:spTree>
    <p:extLst>
      <p:ext uri="{BB962C8B-B14F-4D97-AF65-F5344CB8AC3E}">
        <p14:creationId xmlns:p14="http://schemas.microsoft.com/office/powerpoint/2010/main" val="72467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4220E434-1219-4DB2-590D-0F7604F97A06}"/>
              </a:ext>
            </a:extLst>
          </p:cNvPr>
          <p:cNvSpPr>
            <a:spLocks noGrp="1"/>
          </p:cNvSpPr>
          <p:nvPr>
            <p:ph type="sldNum" sz="quarter" idx="12"/>
          </p:nvPr>
        </p:nvSpPr>
        <p:spPr/>
        <p:txBody>
          <a:bodyPr/>
          <a:lstStyle/>
          <a:p>
            <a:pPr rtl="0"/>
            <a:fld id="{9CD8D479-8942-46E8-A226-A4E01F7A105C}" type="slidenum">
              <a:rPr lang="de-DE" noProof="0" smtClean="0"/>
              <a:t>7</a:t>
            </a:fld>
            <a:endParaRPr lang="de-DE" noProof="0"/>
          </a:p>
        </p:txBody>
      </p:sp>
      <p:sp>
        <p:nvSpPr>
          <p:cNvPr id="3" name="Datumsplatzhalter 2">
            <a:extLst>
              <a:ext uri="{FF2B5EF4-FFF2-40B4-BE49-F238E27FC236}">
                <a16:creationId xmlns:a16="http://schemas.microsoft.com/office/drawing/2014/main" id="{34911B0E-FDF3-E4E2-E5AE-BD522EBA24F5}"/>
              </a:ext>
            </a:extLst>
          </p:cNvPr>
          <p:cNvSpPr>
            <a:spLocks noGrp="1"/>
          </p:cNvSpPr>
          <p:nvPr>
            <p:ph type="dt" sz="half" idx="10"/>
          </p:nvPr>
        </p:nvSpPr>
        <p:spPr/>
        <p:txBody>
          <a:bodyPr/>
          <a:lstStyle/>
          <a:p>
            <a:pPr rtl="0"/>
            <a:endParaRPr lang="de-DE" noProof="0"/>
          </a:p>
        </p:txBody>
      </p:sp>
      <p:sp>
        <p:nvSpPr>
          <p:cNvPr id="4" name="Fußzeilenplatzhalter 3">
            <a:extLst>
              <a:ext uri="{FF2B5EF4-FFF2-40B4-BE49-F238E27FC236}">
                <a16:creationId xmlns:a16="http://schemas.microsoft.com/office/drawing/2014/main" id="{14B92B90-DF9A-52EB-A045-C9C686BBFE8F}"/>
              </a:ext>
            </a:extLst>
          </p:cNvPr>
          <p:cNvSpPr>
            <a:spLocks noGrp="1"/>
          </p:cNvSpPr>
          <p:nvPr>
            <p:ph type="ftr" sz="quarter" idx="11"/>
          </p:nvPr>
        </p:nvSpPr>
        <p:spPr/>
        <p:txBody>
          <a:bodyPr/>
          <a:lstStyle/>
          <a:p>
            <a:pPr rtl="0"/>
            <a:r>
              <a:rPr lang="de-DE" noProof="0"/>
              <a:t>IG WASSER Hegeler Wald -Großenkneten OT Huntlosen- Sprecher: Roland Zewuhn</a:t>
            </a:r>
          </a:p>
        </p:txBody>
      </p:sp>
      <p:sp>
        <p:nvSpPr>
          <p:cNvPr id="6" name="Textfeld 5">
            <a:extLst>
              <a:ext uri="{FF2B5EF4-FFF2-40B4-BE49-F238E27FC236}">
                <a16:creationId xmlns:a16="http://schemas.microsoft.com/office/drawing/2014/main" id="{35A1A2E7-695C-6B6A-ADB3-69A68A09FF24}"/>
              </a:ext>
            </a:extLst>
          </p:cNvPr>
          <p:cNvSpPr txBox="1"/>
          <p:nvPr/>
        </p:nvSpPr>
        <p:spPr>
          <a:xfrm>
            <a:off x="2761591" y="1594021"/>
            <a:ext cx="6377524" cy="4247317"/>
          </a:xfrm>
          <a:prstGeom prst="rect">
            <a:avLst/>
          </a:prstGeom>
          <a:noFill/>
        </p:spPr>
        <p:txBody>
          <a:bodyPr wrap="square">
            <a:spAutoFit/>
          </a:bodyPr>
          <a:lstStyle/>
          <a:p>
            <a:pPr algn="l"/>
            <a:endParaRPr lang="de-DE" b="0" i="0" dirty="0">
              <a:solidFill>
                <a:srgbClr val="3B4040"/>
              </a:solidFill>
              <a:effectLst/>
              <a:latin typeface="Open Sans" panose="020B0606030504020204" pitchFamily="34" charset="0"/>
            </a:endParaRPr>
          </a:p>
          <a:p>
            <a:pPr algn="l"/>
            <a:r>
              <a:rPr lang="de-DE" b="1" i="0" dirty="0">
                <a:solidFill>
                  <a:srgbClr val="3B4040"/>
                </a:solidFill>
                <a:effectLst/>
                <a:latin typeface="Open Sans" panose="020B0606030504020204" pitchFamily="34" charset="0"/>
              </a:rPr>
              <a:t>Die Interessengemeinschaft WASSSER Hegeler Wald, versucht den Nutzen und den Schaden solcher Wasserwirtschaften zu hinterleuchten. </a:t>
            </a:r>
          </a:p>
          <a:p>
            <a:pPr algn="l"/>
            <a:endParaRPr lang="de-DE" b="1" i="0" dirty="0">
              <a:solidFill>
                <a:srgbClr val="3B4040"/>
              </a:solidFill>
              <a:effectLst/>
              <a:latin typeface="Open Sans" panose="020B0606030504020204" pitchFamily="34" charset="0"/>
            </a:endParaRPr>
          </a:p>
          <a:p>
            <a:pPr algn="l"/>
            <a:r>
              <a:rPr lang="de-DE" b="1" i="0" dirty="0">
                <a:solidFill>
                  <a:srgbClr val="3B4040"/>
                </a:solidFill>
                <a:effectLst/>
                <a:latin typeface="Open Sans" panose="020B0606030504020204" pitchFamily="34" charset="0"/>
              </a:rPr>
              <a:t>Die Bevölkerung dahingehend zu sensibilisieren, dass unser Wasser das höchste Gut ist und eine Verschwendung im Rahmen des Klimawandels nicht zulässt. </a:t>
            </a:r>
          </a:p>
          <a:p>
            <a:pPr algn="l"/>
            <a:endParaRPr lang="de-DE" b="1" dirty="0">
              <a:solidFill>
                <a:srgbClr val="3B4040"/>
              </a:solidFill>
              <a:latin typeface="Open Sans" panose="020B0606030504020204" pitchFamily="34" charset="0"/>
            </a:endParaRPr>
          </a:p>
          <a:p>
            <a:pPr algn="l"/>
            <a:r>
              <a:rPr lang="de-DE" b="1" i="0" u="sng" dirty="0">
                <a:solidFill>
                  <a:srgbClr val="3B4040"/>
                </a:solidFill>
                <a:effectLst/>
                <a:latin typeface="Open Sans" panose="020B0606030504020204" pitchFamily="34" charset="0"/>
              </a:rPr>
              <a:t>Zu </a:t>
            </a:r>
            <a:r>
              <a:rPr lang="de-DE" b="1" i="0" u="sng" dirty="0" err="1">
                <a:solidFill>
                  <a:srgbClr val="3B4040"/>
                </a:solidFill>
                <a:effectLst/>
                <a:latin typeface="Open Sans" panose="020B0606030504020204" pitchFamily="34" charset="0"/>
              </a:rPr>
              <a:t>benken</a:t>
            </a:r>
            <a:r>
              <a:rPr lang="de-DE" b="1" i="0" u="sng" dirty="0">
                <a:solidFill>
                  <a:srgbClr val="3B4040"/>
                </a:solidFill>
                <a:effectLst/>
                <a:latin typeface="Open Sans" panose="020B0606030504020204" pitchFamily="34" charset="0"/>
              </a:rPr>
              <a:t> ist:</a:t>
            </a:r>
            <a:r>
              <a:rPr lang="de-DE" b="1" i="0" dirty="0">
                <a:solidFill>
                  <a:srgbClr val="3B4040"/>
                </a:solidFill>
                <a:effectLst/>
                <a:latin typeface="Open Sans" panose="020B0606030504020204" pitchFamily="34" charset="0"/>
              </a:rPr>
              <a:t> Die Mengen unseres Wassers im Hegeler Wald und umzu sind schon jetzt knapp aber </a:t>
            </a:r>
            <a:r>
              <a:rPr lang="de-DE" b="1" i="0" u="sng" dirty="0">
                <a:solidFill>
                  <a:srgbClr val="3B4040"/>
                </a:solidFill>
                <a:effectLst/>
                <a:latin typeface="Open Sans" panose="020B0606030504020204" pitchFamily="34" charset="0"/>
              </a:rPr>
              <a:t>noch</a:t>
            </a:r>
            <a:r>
              <a:rPr lang="de-DE" b="1" i="0" dirty="0">
                <a:solidFill>
                  <a:srgbClr val="3B4040"/>
                </a:solidFill>
                <a:effectLst/>
                <a:latin typeface="Open Sans" panose="020B0606030504020204" pitchFamily="34" charset="0"/>
              </a:rPr>
              <a:t> in einem guten Zustand. Steigende Kosten, die wir für gutes, reines und knappes Trinkwasser mitzutragen haben sind </a:t>
            </a:r>
            <a:r>
              <a:rPr lang="de-DE" b="1" i="0">
                <a:solidFill>
                  <a:srgbClr val="3B4040"/>
                </a:solidFill>
                <a:effectLst/>
                <a:latin typeface="Open Sans" panose="020B0606030504020204" pitchFamily="34" charset="0"/>
              </a:rPr>
              <a:t>die Folge!</a:t>
            </a:r>
            <a:endParaRPr lang="de-DE" dirty="0"/>
          </a:p>
        </p:txBody>
      </p:sp>
      <p:sp>
        <p:nvSpPr>
          <p:cNvPr id="7" name="Textfeld 6">
            <a:extLst>
              <a:ext uri="{FF2B5EF4-FFF2-40B4-BE49-F238E27FC236}">
                <a16:creationId xmlns:a16="http://schemas.microsoft.com/office/drawing/2014/main" id="{1F64686D-986D-897E-E0F2-4DBE4E16BCDB}"/>
              </a:ext>
            </a:extLst>
          </p:cNvPr>
          <p:cNvSpPr txBox="1"/>
          <p:nvPr/>
        </p:nvSpPr>
        <p:spPr>
          <a:xfrm>
            <a:off x="1733107" y="287079"/>
            <a:ext cx="8882700" cy="1082010"/>
          </a:xfrm>
          <a:prstGeom prst="rect">
            <a:avLst/>
          </a:prstGeom>
          <a:noFill/>
        </p:spPr>
        <p:txBody>
          <a:bodyPr wrap="square">
            <a:spAutoFit/>
          </a:bodyPr>
          <a:lstStyle/>
          <a:p>
            <a:pPr algn="l"/>
            <a:r>
              <a:rPr lang="de-DE" sz="2800" b="1" i="0" u="sng" dirty="0">
                <a:solidFill>
                  <a:srgbClr val="3B4040"/>
                </a:solidFill>
                <a:effectLst/>
                <a:latin typeface="Open Sans" panose="020B0606030504020204" pitchFamily="34" charset="0"/>
              </a:rPr>
              <a:t>Interessengemeinschaft WASSER Hegeler Wald</a:t>
            </a:r>
          </a:p>
          <a:p>
            <a:pPr algn="l"/>
            <a:br>
              <a:rPr lang="de-DE" b="0" i="0" dirty="0">
                <a:solidFill>
                  <a:srgbClr val="3B4040"/>
                </a:solidFill>
                <a:effectLst/>
                <a:latin typeface="Open Sans" panose="020B0606030504020204" pitchFamily="34" charset="0"/>
              </a:rPr>
            </a:br>
            <a:r>
              <a:rPr lang="de-DE" b="0" i="0" dirty="0">
                <a:solidFill>
                  <a:srgbClr val="3B4040"/>
                </a:solidFill>
                <a:effectLst/>
                <a:latin typeface="Open Sans" panose="020B0606030504020204" pitchFamily="34" charset="0"/>
              </a:rPr>
              <a:t>                        </a:t>
            </a:r>
            <a:r>
              <a:rPr lang="de-DE" b="1" i="0" u="sng" dirty="0">
                <a:solidFill>
                  <a:srgbClr val="3B4040"/>
                </a:solidFill>
                <a:effectLst/>
                <a:latin typeface="Open Sans" panose="020B0606030504020204" pitchFamily="34" charset="0"/>
              </a:rPr>
              <a:t>Unsere Erde im Klimawandel, erwartet Initiativen!</a:t>
            </a:r>
            <a:endParaRPr lang="de-DE" dirty="0"/>
          </a:p>
        </p:txBody>
      </p:sp>
    </p:spTree>
    <p:extLst>
      <p:ext uri="{BB962C8B-B14F-4D97-AF65-F5344CB8AC3E}">
        <p14:creationId xmlns:p14="http://schemas.microsoft.com/office/powerpoint/2010/main" val="2735664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CB45D40A-73EA-87F4-7025-E060D087C4BB}"/>
              </a:ext>
            </a:extLst>
          </p:cNvPr>
          <p:cNvSpPr>
            <a:spLocks noGrp="1"/>
          </p:cNvSpPr>
          <p:nvPr>
            <p:ph type="sldNum" sz="quarter" idx="12"/>
          </p:nvPr>
        </p:nvSpPr>
        <p:spPr/>
        <p:txBody>
          <a:bodyPr/>
          <a:lstStyle/>
          <a:p>
            <a:pPr rtl="0"/>
            <a:fld id="{9CD8D479-8942-46E8-A226-A4E01F7A105C}" type="slidenum">
              <a:rPr lang="de-DE" noProof="0" smtClean="0"/>
              <a:t>8</a:t>
            </a:fld>
            <a:endParaRPr lang="de-DE" noProof="0"/>
          </a:p>
        </p:txBody>
      </p:sp>
      <p:sp>
        <p:nvSpPr>
          <p:cNvPr id="3" name="Datumsplatzhalter 2">
            <a:extLst>
              <a:ext uri="{FF2B5EF4-FFF2-40B4-BE49-F238E27FC236}">
                <a16:creationId xmlns:a16="http://schemas.microsoft.com/office/drawing/2014/main" id="{FC92BFF4-C587-69FD-D096-8F7B65DDC7FE}"/>
              </a:ext>
            </a:extLst>
          </p:cNvPr>
          <p:cNvSpPr>
            <a:spLocks noGrp="1"/>
          </p:cNvSpPr>
          <p:nvPr>
            <p:ph type="dt" sz="half" idx="10"/>
          </p:nvPr>
        </p:nvSpPr>
        <p:spPr/>
        <p:txBody>
          <a:bodyPr/>
          <a:lstStyle/>
          <a:p>
            <a:pPr rtl="0"/>
            <a:endParaRPr lang="de-DE" noProof="0"/>
          </a:p>
        </p:txBody>
      </p:sp>
      <p:sp>
        <p:nvSpPr>
          <p:cNvPr id="4" name="Fußzeilenplatzhalter 3">
            <a:extLst>
              <a:ext uri="{FF2B5EF4-FFF2-40B4-BE49-F238E27FC236}">
                <a16:creationId xmlns:a16="http://schemas.microsoft.com/office/drawing/2014/main" id="{2435D790-B3F7-523F-2452-D85C1AE29F5E}"/>
              </a:ext>
            </a:extLst>
          </p:cNvPr>
          <p:cNvSpPr>
            <a:spLocks noGrp="1"/>
          </p:cNvSpPr>
          <p:nvPr>
            <p:ph type="ftr" sz="quarter" idx="11"/>
          </p:nvPr>
        </p:nvSpPr>
        <p:spPr/>
        <p:txBody>
          <a:bodyPr/>
          <a:lstStyle/>
          <a:p>
            <a:pPr rtl="0"/>
            <a:r>
              <a:rPr lang="de-DE" noProof="0"/>
              <a:t>IG WASSER Hegeler Wald -Großenkneten OT Huntlosen- Sprecher: Roland Zewuhn</a:t>
            </a:r>
          </a:p>
        </p:txBody>
      </p:sp>
      <p:sp>
        <p:nvSpPr>
          <p:cNvPr id="6" name="Textfeld 5">
            <a:extLst>
              <a:ext uri="{FF2B5EF4-FFF2-40B4-BE49-F238E27FC236}">
                <a16:creationId xmlns:a16="http://schemas.microsoft.com/office/drawing/2014/main" id="{84FC1C5A-5625-0A8A-208A-AE6C176D34B6}"/>
              </a:ext>
            </a:extLst>
          </p:cNvPr>
          <p:cNvSpPr txBox="1"/>
          <p:nvPr/>
        </p:nvSpPr>
        <p:spPr>
          <a:xfrm>
            <a:off x="2350470" y="1598587"/>
            <a:ext cx="7079272" cy="3970318"/>
          </a:xfrm>
          <a:prstGeom prst="rect">
            <a:avLst/>
          </a:prstGeom>
          <a:noFill/>
        </p:spPr>
        <p:txBody>
          <a:bodyPr wrap="square">
            <a:spAutoFit/>
          </a:bodyPr>
          <a:lstStyle/>
          <a:p>
            <a:pPr algn="l"/>
            <a:endParaRPr lang="de-DE" b="1" i="0" dirty="0">
              <a:solidFill>
                <a:srgbClr val="3B4040"/>
              </a:solidFill>
              <a:effectLst/>
              <a:latin typeface="Open Sans" panose="020B0606030504020204" pitchFamily="34" charset="0"/>
            </a:endParaRPr>
          </a:p>
          <a:p>
            <a:pPr algn="l"/>
            <a:r>
              <a:rPr lang="de-DE" b="1" i="0" dirty="0">
                <a:solidFill>
                  <a:srgbClr val="3B4040"/>
                </a:solidFill>
                <a:effectLst/>
                <a:latin typeface="Open Sans" panose="020B0606030504020204" pitchFamily="34" charset="0"/>
              </a:rPr>
              <a:t>Die Grundwasserstände sind bereits in den letzten Jahren des Klimawandels am Beispiel von </a:t>
            </a:r>
            <a:r>
              <a:rPr lang="de-DE" b="1" i="0" dirty="0" err="1">
                <a:solidFill>
                  <a:srgbClr val="3B4040"/>
                </a:solidFill>
                <a:effectLst/>
                <a:latin typeface="Open Sans" panose="020B0606030504020204" pitchFamily="34" charset="0"/>
              </a:rPr>
              <a:t>Halenhorst</a:t>
            </a:r>
            <a:r>
              <a:rPr lang="de-DE" b="1" i="0" dirty="0">
                <a:solidFill>
                  <a:srgbClr val="3B4040"/>
                </a:solidFill>
                <a:effectLst/>
                <a:latin typeface="Open Sans" panose="020B0606030504020204" pitchFamily="34" charset="0"/>
              </a:rPr>
              <a:t> und Westerburg seit 1992 von durchschnittlich ca. 2,60 m auf ca. 11,10 m gesunken.</a:t>
            </a:r>
          </a:p>
          <a:p>
            <a:pPr algn="l"/>
            <a:endParaRPr lang="de-DE" b="1" dirty="0">
              <a:solidFill>
                <a:srgbClr val="3B4040"/>
              </a:solidFill>
              <a:latin typeface="Open Sans" panose="020B0606030504020204" pitchFamily="34" charset="0"/>
            </a:endParaRPr>
          </a:p>
          <a:p>
            <a:pPr algn="l"/>
            <a:r>
              <a:rPr lang="de-DE" b="1" u="sng" dirty="0">
                <a:solidFill>
                  <a:srgbClr val="3B4040"/>
                </a:solidFill>
                <a:latin typeface="Open Sans" panose="020B0606030504020204" pitchFamily="34" charset="0"/>
              </a:rPr>
              <a:t>Aktuell für den Hegeler Wald: </a:t>
            </a:r>
          </a:p>
          <a:p>
            <a:pPr algn="l"/>
            <a:endParaRPr lang="de-DE" b="1" u="sng" dirty="0">
              <a:solidFill>
                <a:srgbClr val="3B4040"/>
              </a:solidFill>
              <a:latin typeface="Open Sans" panose="020B0606030504020204" pitchFamily="34" charset="0"/>
            </a:endParaRPr>
          </a:p>
          <a:p>
            <a:pPr algn="l"/>
            <a:r>
              <a:rPr lang="de-DE" b="1" dirty="0">
                <a:solidFill>
                  <a:srgbClr val="3B4040"/>
                </a:solidFill>
                <a:latin typeface="Open Sans" panose="020B0606030504020204" pitchFamily="34" charset="0"/>
              </a:rPr>
              <a:t>Die VWG und die EWE-Netz der Stadt Oldenburg, führen derzeit flächendeckend Probebohrungen durch, um geeignetes Trinkwasser/ Brauchwasser zu orten (Die NWZ berichtete lt. Anfrage bei der VWG, darüber).</a:t>
            </a:r>
          </a:p>
          <a:p>
            <a:pPr algn="l"/>
            <a:endParaRPr lang="de-DE" b="1" dirty="0">
              <a:solidFill>
                <a:srgbClr val="3B4040"/>
              </a:solidFill>
              <a:latin typeface="Open Sans" panose="020B0606030504020204" pitchFamily="34" charset="0"/>
            </a:endParaRPr>
          </a:p>
          <a:p>
            <a:pPr algn="l"/>
            <a:endParaRPr lang="de-DE" b="0" i="0" dirty="0">
              <a:solidFill>
                <a:srgbClr val="3B4040"/>
              </a:solidFill>
              <a:effectLst/>
              <a:latin typeface="Open Sans" panose="020B0606030504020204" pitchFamily="34" charset="0"/>
            </a:endParaRPr>
          </a:p>
        </p:txBody>
      </p:sp>
      <p:sp>
        <p:nvSpPr>
          <p:cNvPr id="8" name="Textfeld 7">
            <a:extLst>
              <a:ext uri="{FF2B5EF4-FFF2-40B4-BE49-F238E27FC236}">
                <a16:creationId xmlns:a16="http://schemas.microsoft.com/office/drawing/2014/main" id="{A656BD59-1DFE-6B0D-F179-FE90BFFD8853}"/>
              </a:ext>
            </a:extLst>
          </p:cNvPr>
          <p:cNvSpPr txBox="1"/>
          <p:nvPr/>
        </p:nvSpPr>
        <p:spPr>
          <a:xfrm>
            <a:off x="1720762" y="291871"/>
            <a:ext cx="8895045" cy="1077218"/>
          </a:xfrm>
          <a:prstGeom prst="rect">
            <a:avLst/>
          </a:prstGeom>
          <a:noFill/>
        </p:spPr>
        <p:txBody>
          <a:bodyPr wrap="square">
            <a:spAutoFit/>
          </a:bodyPr>
          <a:lstStyle/>
          <a:p>
            <a:pPr algn="l"/>
            <a:r>
              <a:rPr lang="de-DE" sz="2800" b="1" i="0" u="sng" dirty="0">
                <a:solidFill>
                  <a:srgbClr val="3B4040"/>
                </a:solidFill>
                <a:effectLst/>
                <a:latin typeface="Open Sans" panose="020B0606030504020204" pitchFamily="34" charset="0"/>
              </a:rPr>
              <a:t>Interessengemeinschaft WASSER Hegeler Wald</a:t>
            </a:r>
          </a:p>
          <a:p>
            <a:pPr algn="l"/>
            <a:br>
              <a:rPr lang="de-DE" b="0" i="0" dirty="0">
                <a:solidFill>
                  <a:srgbClr val="3B4040"/>
                </a:solidFill>
                <a:effectLst/>
                <a:latin typeface="Open Sans" panose="020B0606030504020204" pitchFamily="34" charset="0"/>
              </a:rPr>
            </a:br>
            <a:r>
              <a:rPr lang="de-DE" b="0" i="0" dirty="0">
                <a:solidFill>
                  <a:srgbClr val="3B4040"/>
                </a:solidFill>
                <a:effectLst/>
                <a:latin typeface="Open Sans" panose="020B0606030504020204" pitchFamily="34" charset="0"/>
              </a:rPr>
              <a:t>                        </a:t>
            </a:r>
            <a:r>
              <a:rPr lang="de-DE" b="1" i="0" u="sng" dirty="0">
                <a:solidFill>
                  <a:srgbClr val="3B4040"/>
                </a:solidFill>
                <a:effectLst/>
                <a:latin typeface="Open Sans" panose="020B0606030504020204" pitchFamily="34" charset="0"/>
              </a:rPr>
              <a:t>Unsere Erde im Klimawandel, erwartet Initiativen!</a:t>
            </a:r>
            <a:endParaRPr lang="de-DE" dirty="0"/>
          </a:p>
        </p:txBody>
      </p:sp>
    </p:spTree>
    <p:extLst>
      <p:ext uri="{BB962C8B-B14F-4D97-AF65-F5344CB8AC3E}">
        <p14:creationId xmlns:p14="http://schemas.microsoft.com/office/powerpoint/2010/main" val="102402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CB45D40A-73EA-87F4-7025-E060D087C4BB}"/>
              </a:ext>
            </a:extLst>
          </p:cNvPr>
          <p:cNvSpPr>
            <a:spLocks noGrp="1"/>
          </p:cNvSpPr>
          <p:nvPr>
            <p:ph type="sldNum" sz="quarter" idx="12"/>
          </p:nvPr>
        </p:nvSpPr>
        <p:spPr/>
        <p:txBody>
          <a:bodyPr/>
          <a:lstStyle/>
          <a:p>
            <a:pPr rtl="0"/>
            <a:fld id="{9CD8D479-8942-46E8-A226-A4E01F7A105C}" type="slidenum">
              <a:rPr lang="de-DE" noProof="0" smtClean="0"/>
              <a:t>9</a:t>
            </a:fld>
            <a:endParaRPr lang="de-DE" noProof="0"/>
          </a:p>
        </p:txBody>
      </p:sp>
      <p:sp>
        <p:nvSpPr>
          <p:cNvPr id="3" name="Datumsplatzhalter 2">
            <a:extLst>
              <a:ext uri="{FF2B5EF4-FFF2-40B4-BE49-F238E27FC236}">
                <a16:creationId xmlns:a16="http://schemas.microsoft.com/office/drawing/2014/main" id="{FC92BFF4-C587-69FD-D096-8F7B65DDC7FE}"/>
              </a:ext>
            </a:extLst>
          </p:cNvPr>
          <p:cNvSpPr>
            <a:spLocks noGrp="1"/>
          </p:cNvSpPr>
          <p:nvPr>
            <p:ph type="dt" sz="half" idx="10"/>
          </p:nvPr>
        </p:nvSpPr>
        <p:spPr/>
        <p:txBody>
          <a:bodyPr/>
          <a:lstStyle/>
          <a:p>
            <a:pPr rtl="0"/>
            <a:endParaRPr lang="de-DE" noProof="0"/>
          </a:p>
        </p:txBody>
      </p:sp>
      <p:sp>
        <p:nvSpPr>
          <p:cNvPr id="4" name="Fußzeilenplatzhalter 3">
            <a:extLst>
              <a:ext uri="{FF2B5EF4-FFF2-40B4-BE49-F238E27FC236}">
                <a16:creationId xmlns:a16="http://schemas.microsoft.com/office/drawing/2014/main" id="{2435D790-B3F7-523F-2452-D85C1AE29F5E}"/>
              </a:ext>
            </a:extLst>
          </p:cNvPr>
          <p:cNvSpPr>
            <a:spLocks noGrp="1"/>
          </p:cNvSpPr>
          <p:nvPr>
            <p:ph type="ftr" sz="quarter" idx="11"/>
          </p:nvPr>
        </p:nvSpPr>
        <p:spPr/>
        <p:txBody>
          <a:bodyPr/>
          <a:lstStyle/>
          <a:p>
            <a:pPr rtl="0"/>
            <a:r>
              <a:rPr lang="de-DE" noProof="0"/>
              <a:t>IG WASSER Hegeler Wald -Großenkneten OT Huntlosen- Sprecher: Roland Zewuhn</a:t>
            </a:r>
          </a:p>
        </p:txBody>
      </p:sp>
      <p:sp>
        <p:nvSpPr>
          <p:cNvPr id="6" name="Textfeld 5">
            <a:extLst>
              <a:ext uri="{FF2B5EF4-FFF2-40B4-BE49-F238E27FC236}">
                <a16:creationId xmlns:a16="http://schemas.microsoft.com/office/drawing/2014/main" id="{84FC1C5A-5625-0A8A-208A-AE6C176D34B6}"/>
              </a:ext>
            </a:extLst>
          </p:cNvPr>
          <p:cNvSpPr txBox="1"/>
          <p:nvPr/>
        </p:nvSpPr>
        <p:spPr>
          <a:xfrm>
            <a:off x="2100648" y="1463020"/>
            <a:ext cx="7576703" cy="4524315"/>
          </a:xfrm>
          <a:prstGeom prst="rect">
            <a:avLst/>
          </a:prstGeom>
          <a:noFill/>
        </p:spPr>
        <p:txBody>
          <a:bodyPr wrap="square">
            <a:spAutoFit/>
          </a:bodyPr>
          <a:lstStyle/>
          <a:p>
            <a:pPr algn="l"/>
            <a:endParaRPr lang="de-DE" b="0" i="0" dirty="0">
              <a:solidFill>
                <a:srgbClr val="3B4040"/>
              </a:solidFill>
              <a:effectLst/>
              <a:latin typeface="Open Sans" panose="020B0606030504020204" pitchFamily="34" charset="0"/>
            </a:endParaRPr>
          </a:p>
          <a:p>
            <a:pPr algn="l"/>
            <a:r>
              <a:rPr lang="de-DE" b="1" i="0" dirty="0">
                <a:solidFill>
                  <a:srgbClr val="3B4040"/>
                </a:solidFill>
                <a:effectLst/>
                <a:latin typeface="Open Sans" panose="020B0606030504020204" pitchFamily="34" charset="0"/>
              </a:rPr>
              <a:t>Die Interessengemeinschaft versucht den Nutzen und den Schaden solcher Wasserwirtschaften zu hinterleuchten und die Bevölkerung dahingehend zu informieren und zu sensibilisieren, dass unser Wasser das höchste Gut ist und eine Verschwendung im Rahmen des Klimawandels, nicht zulässt. </a:t>
            </a:r>
          </a:p>
          <a:p>
            <a:pPr algn="l"/>
            <a:endParaRPr lang="de-DE" b="1" i="0" dirty="0">
              <a:solidFill>
                <a:srgbClr val="3B4040"/>
              </a:solidFill>
              <a:effectLst/>
              <a:latin typeface="Open Sans" panose="020B0606030504020204" pitchFamily="34" charset="0"/>
            </a:endParaRPr>
          </a:p>
          <a:p>
            <a:pPr algn="l"/>
            <a:endParaRPr lang="de-DE" b="1" i="0" dirty="0">
              <a:solidFill>
                <a:srgbClr val="3B4040"/>
              </a:solidFill>
              <a:effectLst/>
              <a:latin typeface="Open Sans" panose="020B0606030504020204" pitchFamily="34" charset="0"/>
            </a:endParaRPr>
          </a:p>
          <a:p>
            <a:pPr algn="l"/>
            <a:r>
              <a:rPr lang="de-DE" b="1" dirty="0">
                <a:solidFill>
                  <a:srgbClr val="3B4040"/>
                </a:solidFill>
                <a:latin typeface="Open Sans" panose="020B0606030504020204" pitchFamily="34" charset="0"/>
              </a:rPr>
              <a:t>G</a:t>
            </a:r>
            <a:r>
              <a:rPr lang="de-DE" b="1" i="0" dirty="0">
                <a:solidFill>
                  <a:srgbClr val="3B4040"/>
                </a:solidFill>
                <a:effectLst/>
                <a:latin typeface="Open Sans" panose="020B0606030504020204" pitchFamily="34" charset="0"/>
              </a:rPr>
              <a:t>eschweige auch die steigenden Kosten, die wir dann ebenfalls mitzutragen haben, um gutes, reines und knappes Trinkwasser zu erhalten!</a:t>
            </a:r>
          </a:p>
          <a:p>
            <a:pPr algn="l"/>
            <a:endParaRPr lang="de-DE" b="1" dirty="0">
              <a:solidFill>
                <a:srgbClr val="3B4040"/>
              </a:solidFill>
              <a:latin typeface="Open Sans" panose="020B0606030504020204" pitchFamily="34" charset="0"/>
            </a:endParaRPr>
          </a:p>
          <a:p>
            <a:r>
              <a:rPr lang="de-DE" b="1" i="0" dirty="0">
                <a:solidFill>
                  <a:srgbClr val="3B4040"/>
                </a:solidFill>
                <a:effectLst/>
                <a:latin typeface="Open Sans" panose="020B0606030504020204" pitchFamily="34" charset="0"/>
              </a:rPr>
              <a:t>Die Interessengemeinschaft möchte dazu beitragen, wie Wasser in jeglicher Form gespart, richtig eingesetzt, verarbeitet und aufgefangen werden kann.</a:t>
            </a:r>
          </a:p>
          <a:p>
            <a:pPr algn="l"/>
            <a:endParaRPr lang="de-DE" b="0" i="0" dirty="0">
              <a:solidFill>
                <a:srgbClr val="3B4040"/>
              </a:solidFill>
              <a:effectLst/>
              <a:latin typeface="Open Sans" panose="020B0606030504020204" pitchFamily="34" charset="0"/>
            </a:endParaRPr>
          </a:p>
        </p:txBody>
      </p:sp>
      <p:sp>
        <p:nvSpPr>
          <p:cNvPr id="8" name="Textfeld 7">
            <a:extLst>
              <a:ext uri="{FF2B5EF4-FFF2-40B4-BE49-F238E27FC236}">
                <a16:creationId xmlns:a16="http://schemas.microsoft.com/office/drawing/2014/main" id="{A656BD59-1DFE-6B0D-F179-FE90BFFD8853}"/>
              </a:ext>
            </a:extLst>
          </p:cNvPr>
          <p:cNvSpPr txBox="1"/>
          <p:nvPr/>
        </p:nvSpPr>
        <p:spPr>
          <a:xfrm>
            <a:off x="1720762" y="291871"/>
            <a:ext cx="8895045" cy="1077218"/>
          </a:xfrm>
          <a:prstGeom prst="rect">
            <a:avLst/>
          </a:prstGeom>
          <a:noFill/>
        </p:spPr>
        <p:txBody>
          <a:bodyPr wrap="square">
            <a:spAutoFit/>
          </a:bodyPr>
          <a:lstStyle/>
          <a:p>
            <a:pPr algn="l"/>
            <a:r>
              <a:rPr lang="de-DE" sz="2800" b="1" i="0" u="sng" dirty="0">
                <a:solidFill>
                  <a:srgbClr val="3B4040"/>
                </a:solidFill>
                <a:effectLst/>
                <a:latin typeface="Open Sans" panose="020B0606030504020204" pitchFamily="34" charset="0"/>
              </a:rPr>
              <a:t>Interessengemeinschaft WASSER Hegeler Wald</a:t>
            </a:r>
          </a:p>
          <a:p>
            <a:pPr algn="l"/>
            <a:br>
              <a:rPr lang="de-DE" b="0" i="0" dirty="0">
                <a:solidFill>
                  <a:srgbClr val="3B4040"/>
                </a:solidFill>
                <a:effectLst/>
                <a:latin typeface="Open Sans" panose="020B0606030504020204" pitchFamily="34" charset="0"/>
              </a:rPr>
            </a:br>
            <a:r>
              <a:rPr lang="de-DE" b="0" i="0" dirty="0">
                <a:solidFill>
                  <a:srgbClr val="3B4040"/>
                </a:solidFill>
                <a:effectLst/>
                <a:latin typeface="Open Sans" panose="020B0606030504020204" pitchFamily="34" charset="0"/>
              </a:rPr>
              <a:t>                        </a:t>
            </a:r>
            <a:r>
              <a:rPr lang="de-DE" b="1" i="0" u="sng" dirty="0">
                <a:solidFill>
                  <a:srgbClr val="3B4040"/>
                </a:solidFill>
                <a:effectLst/>
                <a:latin typeface="Open Sans" panose="020B0606030504020204" pitchFamily="34" charset="0"/>
              </a:rPr>
              <a:t>Unsere Erde im Klimawandel, erwartet Initiativen!</a:t>
            </a:r>
            <a:endParaRPr lang="de-DE" dirty="0"/>
          </a:p>
        </p:txBody>
      </p:sp>
    </p:spTree>
    <p:extLst>
      <p:ext uri="{BB962C8B-B14F-4D97-AF65-F5344CB8AC3E}">
        <p14:creationId xmlns:p14="http://schemas.microsoft.com/office/powerpoint/2010/main" val="2967707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1ED7ACD4-2E8D-549E-F663-453688A5C2B7}"/>
              </a:ext>
            </a:extLst>
          </p:cNvPr>
          <p:cNvSpPr>
            <a:spLocks noGrp="1"/>
          </p:cNvSpPr>
          <p:nvPr>
            <p:ph type="sldNum" sz="quarter" idx="12"/>
          </p:nvPr>
        </p:nvSpPr>
        <p:spPr/>
        <p:txBody>
          <a:bodyPr/>
          <a:lstStyle/>
          <a:p>
            <a:pPr rtl="0"/>
            <a:fld id="{9CD8D479-8942-46E8-A226-A4E01F7A105C}" type="slidenum">
              <a:rPr lang="de-DE" noProof="0" smtClean="0"/>
              <a:t>10</a:t>
            </a:fld>
            <a:endParaRPr lang="de-DE" noProof="0"/>
          </a:p>
        </p:txBody>
      </p:sp>
      <p:sp>
        <p:nvSpPr>
          <p:cNvPr id="3" name="Datumsplatzhalter 2">
            <a:extLst>
              <a:ext uri="{FF2B5EF4-FFF2-40B4-BE49-F238E27FC236}">
                <a16:creationId xmlns:a16="http://schemas.microsoft.com/office/drawing/2014/main" id="{82751B27-1B96-F753-2A79-F89770CD4BF6}"/>
              </a:ext>
            </a:extLst>
          </p:cNvPr>
          <p:cNvSpPr>
            <a:spLocks noGrp="1"/>
          </p:cNvSpPr>
          <p:nvPr>
            <p:ph type="dt" sz="half" idx="10"/>
          </p:nvPr>
        </p:nvSpPr>
        <p:spPr/>
        <p:txBody>
          <a:bodyPr/>
          <a:lstStyle/>
          <a:p>
            <a:pPr rtl="0"/>
            <a:endParaRPr lang="de-DE" noProof="0"/>
          </a:p>
        </p:txBody>
      </p:sp>
      <p:sp>
        <p:nvSpPr>
          <p:cNvPr id="4" name="Fußzeilenplatzhalter 3">
            <a:extLst>
              <a:ext uri="{FF2B5EF4-FFF2-40B4-BE49-F238E27FC236}">
                <a16:creationId xmlns:a16="http://schemas.microsoft.com/office/drawing/2014/main" id="{61EF71BF-E888-CF84-650F-0F5944919EF7}"/>
              </a:ext>
            </a:extLst>
          </p:cNvPr>
          <p:cNvSpPr>
            <a:spLocks noGrp="1"/>
          </p:cNvSpPr>
          <p:nvPr>
            <p:ph type="ftr" sz="quarter" idx="11"/>
          </p:nvPr>
        </p:nvSpPr>
        <p:spPr/>
        <p:txBody>
          <a:bodyPr/>
          <a:lstStyle/>
          <a:p>
            <a:pPr rtl="0"/>
            <a:r>
              <a:rPr lang="de-DE" noProof="0"/>
              <a:t>IG WASSER Hegeler Wald -Großenkneten OT Huntlosen- Sprecher: Roland Zewuhn</a:t>
            </a:r>
            <a:endParaRPr lang="de-DE" noProof="0" dirty="0"/>
          </a:p>
        </p:txBody>
      </p:sp>
      <p:sp>
        <p:nvSpPr>
          <p:cNvPr id="6" name="Textfeld 5">
            <a:extLst>
              <a:ext uri="{FF2B5EF4-FFF2-40B4-BE49-F238E27FC236}">
                <a16:creationId xmlns:a16="http://schemas.microsoft.com/office/drawing/2014/main" id="{2B7202DF-99E3-E84B-FDE2-CBD6D1679B7D}"/>
              </a:ext>
            </a:extLst>
          </p:cNvPr>
          <p:cNvSpPr txBox="1"/>
          <p:nvPr/>
        </p:nvSpPr>
        <p:spPr>
          <a:xfrm>
            <a:off x="2245335" y="1268166"/>
            <a:ext cx="7121088" cy="6186309"/>
          </a:xfrm>
          <a:prstGeom prst="rect">
            <a:avLst/>
          </a:prstGeom>
          <a:noFill/>
        </p:spPr>
        <p:txBody>
          <a:bodyPr wrap="square">
            <a:spAutoFit/>
          </a:bodyPr>
          <a:lstStyle/>
          <a:p>
            <a:endParaRPr lang="de-DE" b="1" i="0" dirty="0">
              <a:solidFill>
                <a:srgbClr val="3B4040"/>
              </a:solidFill>
              <a:effectLst/>
              <a:latin typeface="Open Sans" panose="020B0606030504020204" pitchFamily="34" charset="0"/>
            </a:endParaRPr>
          </a:p>
          <a:p>
            <a:r>
              <a:rPr lang="de-DE" b="1" i="0" dirty="0">
                <a:solidFill>
                  <a:srgbClr val="3B4040"/>
                </a:solidFill>
                <a:effectLst/>
                <a:latin typeface="Open Sans" panose="020B0606030504020204" pitchFamily="34" charset="0"/>
              </a:rPr>
              <a:t>Diese Ziele erfordern ein Wassermanagement höchster Güte.</a:t>
            </a:r>
          </a:p>
          <a:p>
            <a:endParaRPr lang="de-DE" b="1" i="0" dirty="0">
              <a:solidFill>
                <a:srgbClr val="3B4040"/>
              </a:solidFill>
              <a:effectLst/>
              <a:latin typeface="Open Sans" panose="020B0606030504020204" pitchFamily="34" charset="0"/>
            </a:endParaRPr>
          </a:p>
          <a:p>
            <a:r>
              <a:rPr lang="de-DE" b="1" u="sng" dirty="0">
                <a:solidFill>
                  <a:srgbClr val="3B4040"/>
                </a:solidFill>
                <a:latin typeface="Open Sans" panose="020B0606030504020204" pitchFamily="34" charset="0"/>
              </a:rPr>
              <a:t>Daher unsere Message an alle verantwortlichen „Wassernutzer“:</a:t>
            </a:r>
          </a:p>
          <a:p>
            <a:endParaRPr lang="de-DE" b="1" i="0" dirty="0">
              <a:solidFill>
                <a:srgbClr val="3B4040"/>
              </a:solidFill>
              <a:effectLst/>
              <a:latin typeface="Open Sans" panose="020B0606030504020204" pitchFamily="34" charset="0"/>
            </a:endParaRPr>
          </a:p>
          <a:p>
            <a:r>
              <a:rPr lang="de-DE" b="1" i="0" dirty="0">
                <a:solidFill>
                  <a:srgbClr val="3B4040"/>
                </a:solidFill>
                <a:effectLst/>
                <a:latin typeface="Open Sans" panose="020B0606030504020204" pitchFamily="34" charset="0"/>
              </a:rPr>
              <a:t>Wir wollen Informiert werden, nicht erst auf Anfrage, was mit unserem „WASSER“ passiert!</a:t>
            </a:r>
          </a:p>
          <a:p>
            <a:endParaRPr lang="de-DE" b="1" i="0" dirty="0">
              <a:solidFill>
                <a:srgbClr val="3B4040"/>
              </a:solidFill>
              <a:effectLst/>
              <a:latin typeface="Open Sans" panose="020B0606030504020204" pitchFamily="34" charset="0"/>
            </a:endParaRPr>
          </a:p>
          <a:p>
            <a:r>
              <a:rPr lang="de-DE" b="1" i="0" dirty="0">
                <a:solidFill>
                  <a:srgbClr val="3B4040"/>
                </a:solidFill>
                <a:effectLst/>
                <a:latin typeface="Open Sans" panose="020B0606030504020204" pitchFamily="34" charset="0"/>
              </a:rPr>
              <a:t>---------------------------------------------------------------------------------------------</a:t>
            </a:r>
          </a:p>
          <a:p>
            <a:r>
              <a:rPr lang="de-DE" b="1" i="0" dirty="0">
                <a:solidFill>
                  <a:srgbClr val="3B4040"/>
                </a:solidFill>
                <a:effectLst/>
                <a:latin typeface="Open Sans" panose="020B0606030504020204" pitchFamily="34" charset="0"/>
              </a:rPr>
              <a:t>Ein Thema das </a:t>
            </a:r>
            <a:r>
              <a:rPr lang="de-DE" b="1" dirty="0">
                <a:solidFill>
                  <a:srgbClr val="3B4040"/>
                </a:solidFill>
                <a:latin typeface="Open Sans" panose="020B0606030504020204" pitchFamily="34" charset="0"/>
              </a:rPr>
              <a:t>jetzt Grenzen </a:t>
            </a:r>
            <a:r>
              <a:rPr lang="de-DE" b="1" i="0" dirty="0">
                <a:solidFill>
                  <a:srgbClr val="3B4040"/>
                </a:solidFill>
                <a:effectLst/>
                <a:latin typeface="Open Sans" panose="020B0606030504020204" pitchFamily="34" charset="0"/>
              </a:rPr>
              <a:t>übergreifend und zielgerichtet, angepackt werden muss!</a:t>
            </a:r>
            <a:endParaRPr lang="de-DE" b="1" u="sng" dirty="0">
              <a:solidFill>
                <a:srgbClr val="3B4040"/>
              </a:solidFill>
              <a:latin typeface="Open Sans" panose="020B0606030504020204" pitchFamily="34" charset="0"/>
            </a:endParaRPr>
          </a:p>
          <a:p>
            <a:endParaRPr lang="de-DE" b="1" dirty="0">
              <a:solidFill>
                <a:srgbClr val="3B4040"/>
              </a:solidFill>
              <a:latin typeface="Open Sans" panose="020B0606030504020204" pitchFamily="34" charset="0"/>
            </a:endParaRPr>
          </a:p>
          <a:p>
            <a:r>
              <a:rPr lang="de-DE" b="1" dirty="0">
                <a:solidFill>
                  <a:srgbClr val="3B4040"/>
                </a:solidFill>
                <a:latin typeface="Open Sans" panose="020B0606030504020204" pitchFamily="34" charset="0"/>
              </a:rPr>
              <a:t>Wir sind dabei!  Sie auch?</a:t>
            </a:r>
          </a:p>
          <a:p>
            <a:endParaRPr lang="de-DE" b="1" dirty="0">
              <a:solidFill>
                <a:srgbClr val="3B4040"/>
              </a:solidFill>
              <a:latin typeface="Open Sans" panose="020B0606030504020204" pitchFamily="34" charset="0"/>
            </a:endParaRPr>
          </a:p>
          <a:p>
            <a:r>
              <a:rPr lang="de-DE" b="1" dirty="0">
                <a:solidFill>
                  <a:srgbClr val="3B4040"/>
                </a:solidFill>
                <a:latin typeface="Open Sans" panose="020B0606030504020204" pitchFamily="34" charset="0"/>
              </a:rPr>
              <a:t>Und was können wir alle schon jetzt dafür tun?</a:t>
            </a:r>
          </a:p>
          <a:p>
            <a:endParaRPr lang="de-DE" b="1" dirty="0">
              <a:solidFill>
                <a:srgbClr val="3B4040"/>
              </a:solidFill>
              <a:latin typeface="Open Sans" panose="020B0606030504020204" pitchFamily="34" charset="0"/>
            </a:endParaRPr>
          </a:p>
          <a:p>
            <a:r>
              <a:rPr lang="de-DE" b="1" dirty="0">
                <a:solidFill>
                  <a:srgbClr val="3B4040"/>
                </a:solidFill>
                <a:latin typeface="Open Sans" panose="020B0606030504020204" pitchFamily="34" charset="0"/>
              </a:rPr>
              <a:t>Die Diskussion ist eröffnet!</a:t>
            </a:r>
          </a:p>
          <a:p>
            <a:endParaRPr lang="de-DE" b="1" dirty="0">
              <a:solidFill>
                <a:srgbClr val="3B4040"/>
              </a:solidFill>
              <a:latin typeface="Open Sans" panose="020B0606030504020204" pitchFamily="34" charset="0"/>
            </a:endParaRPr>
          </a:p>
          <a:p>
            <a:endParaRPr lang="de-DE" b="1" dirty="0">
              <a:solidFill>
                <a:srgbClr val="3B4040"/>
              </a:solidFill>
              <a:latin typeface="Open Sans" panose="020B0606030504020204" pitchFamily="34" charset="0"/>
            </a:endParaRPr>
          </a:p>
          <a:p>
            <a:endParaRPr lang="de-DE" dirty="0"/>
          </a:p>
        </p:txBody>
      </p:sp>
      <p:sp>
        <p:nvSpPr>
          <p:cNvPr id="8" name="Textfeld 7">
            <a:extLst>
              <a:ext uri="{FF2B5EF4-FFF2-40B4-BE49-F238E27FC236}">
                <a16:creationId xmlns:a16="http://schemas.microsoft.com/office/drawing/2014/main" id="{94F90488-14DE-334A-0805-5118B0B56C53}"/>
              </a:ext>
            </a:extLst>
          </p:cNvPr>
          <p:cNvSpPr txBox="1"/>
          <p:nvPr/>
        </p:nvSpPr>
        <p:spPr>
          <a:xfrm>
            <a:off x="1676923" y="190948"/>
            <a:ext cx="8769784" cy="1077218"/>
          </a:xfrm>
          <a:prstGeom prst="rect">
            <a:avLst/>
          </a:prstGeom>
          <a:noFill/>
        </p:spPr>
        <p:txBody>
          <a:bodyPr wrap="square">
            <a:spAutoFit/>
          </a:bodyPr>
          <a:lstStyle/>
          <a:p>
            <a:pPr algn="l"/>
            <a:r>
              <a:rPr lang="de-DE" sz="2800" b="1" u="sng" dirty="0">
                <a:solidFill>
                  <a:srgbClr val="3B4040"/>
                </a:solidFill>
                <a:latin typeface="Open Sans" panose="020B0606030504020204" pitchFamily="34" charset="0"/>
              </a:rPr>
              <a:t>I</a:t>
            </a:r>
            <a:r>
              <a:rPr lang="de-DE" sz="2800" b="1" i="0" u="sng" dirty="0">
                <a:solidFill>
                  <a:srgbClr val="3B4040"/>
                </a:solidFill>
                <a:effectLst/>
                <a:latin typeface="Open Sans" panose="020B0606030504020204" pitchFamily="34" charset="0"/>
              </a:rPr>
              <a:t>nteressengemeinschaft WASSER Hegeler Wald</a:t>
            </a:r>
          </a:p>
          <a:p>
            <a:pPr algn="l"/>
            <a:br>
              <a:rPr lang="de-DE" b="0" i="0" dirty="0">
                <a:solidFill>
                  <a:srgbClr val="3B4040"/>
                </a:solidFill>
                <a:effectLst/>
                <a:latin typeface="Open Sans" panose="020B0606030504020204" pitchFamily="34" charset="0"/>
              </a:rPr>
            </a:br>
            <a:r>
              <a:rPr lang="de-DE" b="0" i="0" dirty="0">
                <a:solidFill>
                  <a:srgbClr val="3B4040"/>
                </a:solidFill>
                <a:effectLst/>
                <a:latin typeface="Open Sans" panose="020B0606030504020204" pitchFamily="34" charset="0"/>
              </a:rPr>
              <a:t>                         </a:t>
            </a:r>
            <a:r>
              <a:rPr lang="de-DE" b="1" i="0" u="sng" dirty="0">
                <a:solidFill>
                  <a:srgbClr val="3B4040"/>
                </a:solidFill>
                <a:effectLst/>
                <a:latin typeface="Open Sans" panose="020B0606030504020204" pitchFamily="34" charset="0"/>
              </a:rPr>
              <a:t>Unsere Erde im Klimawandel, erwartet Initiativen!</a:t>
            </a:r>
            <a:endParaRPr lang="de-DE" dirty="0"/>
          </a:p>
        </p:txBody>
      </p:sp>
    </p:spTree>
    <p:extLst>
      <p:ext uri="{BB962C8B-B14F-4D97-AF65-F5344CB8AC3E}">
        <p14:creationId xmlns:p14="http://schemas.microsoft.com/office/powerpoint/2010/main" val="559347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Ökologie 16: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063755_TF03098889" id="{B4B699B7-935B-4005-AB07-F4C4EC6BC9ED}" vid="{BA215826-251C-4E13-A4E6-FA03EF675CF8}"/>
    </a:ext>
  </a:extLst>
</a:theme>
</file>

<file path=ppt/theme/theme2.xml><?xml version="1.0" encoding="utf-8"?>
<a:theme xmlns:a="http://schemas.openxmlformats.org/drawingml/2006/main" name="Office-Design">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Naturfotopräsentation zur Ökologieerziehung</Template>
  <TotalTime>0</TotalTime>
  <Words>908</Words>
  <Application>Microsoft Office PowerPoint</Application>
  <PresentationFormat>Breitbild</PresentationFormat>
  <Paragraphs>112</Paragraphs>
  <Slides>10</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10</vt:i4>
      </vt:variant>
    </vt:vector>
  </HeadingPairs>
  <TitlesOfParts>
    <vt:vector size="15" baseType="lpstr">
      <vt:lpstr>Arial</vt:lpstr>
      <vt:lpstr>Corbel</vt:lpstr>
      <vt:lpstr>Inter</vt:lpstr>
      <vt:lpstr>Open Sans</vt:lpstr>
      <vt:lpstr>Ökologie 16:9</vt:lpstr>
      <vt:lpstr>IG WASSER Hegeler Wald</vt:lpstr>
      <vt:lpstr>                           Das Team im September 2022</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 WASSER Hegeler Wald</dc:title>
  <dc:creator>Roland Zewuhn</dc:creator>
  <cp:lastModifiedBy>Roland Zewuhn</cp:lastModifiedBy>
  <cp:revision>23</cp:revision>
  <cp:lastPrinted>2023-03-09T10:18:40Z</cp:lastPrinted>
  <dcterms:created xsi:type="dcterms:W3CDTF">2023-01-09T07:54:22Z</dcterms:created>
  <dcterms:modified xsi:type="dcterms:W3CDTF">2023-03-15T08:23:24Z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